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76" r:id="rId3"/>
    <p:sldId id="258" r:id="rId4"/>
    <p:sldId id="260" r:id="rId5"/>
    <p:sldId id="261" r:id="rId6"/>
    <p:sldId id="262" r:id="rId7"/>
    <p:sldId id="263" r:id="rId8"/>
    <p:sldId id="264" r:id="rId9"/>
    <p:sldId id="265" r:id="rId10"/>
    <p:sldId id="266" r:id="rId11"/>
    <p:sldId id="267" r:id="rId12"/>
    <p:sldId id="257" r:id="rId13"/>
    <p:sldId id="268" r:id="rId14"/>
    <p:sldId id="269" r:id="rId15"/>
    <p:sldId id="270" r:id="rId16"/>
    <p:sldId id="271" r:id="rId17"/>
    <p:sldId id="259" r:id="rId18"/>
    <p:sldId id="272" r:id="rId19"/>
    <p:sldId id="273" r:id="rId20"/>
    <p:sldId id="274" r:id="rId21"/>
    <p:sldId id="275" r:id="rId22"/>
    <p:sldId id="277" r:id="rId23"/>
    <p:sldId id="278" r:id="rId24"/>
    <p:sldId id="280" r:id="rId25"/>
    <p:sldId id="279" r:id="rId26"/>
    <p:sldId id="281" r:id="rId27"/>
    <p:sldId id="282" r:id="rId28"/>
    <p:sldId id="283" r:id="rId29"/>
    <p:sldId id="284" r:id="rId30"/>
    <p:sldId id="285" r:id="rId31"/>
    <p:sldId id="286" r:id="rId32"/>
    <p:sldId id="28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60"/>
    <p:restoredTop sz="94635"/>
  </p:normalViewPr>
  <p:slideViewPr>
    <p:cSldViewPr snapToGrid="0">
      <p:cViewPr varScale="1">
        <p:scale>
          <a:sx n="118" d="100"/>
          <a:sy n="118" d="100"/>
        </p:scale>
        <p:origin x="208" y="8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E3E94-96E3-8EE1-4340-2C644ACC38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49F86E-E576-4C32-ABF2-0607CDFCE4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0AAC32-0EEF-366B-0775-E2BF6C8C95B1}"/>
              </a:ext>
            </a:extLst>
          </p:cNvPr>
          <p:cNvSpPr>
            <a:spLocks noGrp="1"/>
          </p:cNvSpPr>
          <p:nvPr>
            <p:ph type="dt" sz="half" idx="10"/>
          </p:nvPr>
        </p:nvSpPr>
        <p:spPr/>
        <p:txBody>
          <a:bodyPr/>
          <a:lstStyle/>
          <a:p>
            <a:fld id="{8CC763BA-B355-2040-84C4-D90EEDF62885}" type="datetimeFigureOut">
              <a:rPr lang="en-US" smtClean="0"/>
              <a:t>8/28/25</a:t>
            </a:fld>
            <a:endParaRPr lang="en-US"/>
          </a:p>
        </p:txBody>
      </p:sp>
      <p:sp>
        <p:nvSpPr>
          <p:cNvPr id="5" name="Footer Placeholder 4">
            <a:extLst>
              <a:ext uri="{FF2B5EF4-FFF2-40B4-BE49-F238E27FC236}">
                <a16:creationId xmlns:a16="http://schemas.microsoft.com/office/drawing/2014/main" id="{6E08E546-1585-9791-7D97-B57D906D71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806680-7855-DE94-0A8C-0D8D2A6CBF19}"/>
              </a:ext>
            </a:extLst>
          </p:cNvPr>
          <p:cNvSpPr>
            <a:spLocks noGrp="1"/>
          </p:cNvSpPr>
          <p:nvPr>
            <p:ph type="sldNum" sz="quarter" idx="12"/>
          </p:nvPr>
        </p:nvSpPr>
        <p:spPr/>
        <p:txBody>
          <a:bodyPr/>
          <a:lstStyle/>
          <a:p>
            <a:fld id="{8FD35063-FA70-3E48-9E91-8F4E7410B277}" type="slidenum">
              <a:rPr lang="en-US" smtClean="0"/>
              <a:t>‹#›</a:t>
            </a:fld>
            <a:endParaRPr lang="en-US"/>
          </a:p>
        </p:txBody>
      </p:sp>
    </p:spTree>
    <p:extLst>
      <p:ext uri="{BB962C8B-B14F-4D97-AF65-F5344CB8AC3E}">
        <p14:creationId xmlns:p14="http://schemas.microsoft.com/office/powerpoint/2010/main" val="3861062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2549A-E475-B1CE-51DA-ED3A67BCD9A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55905E-0A79-1A2C-3EA3-C53CC4368A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8D008-4E8A-BB36-6C7F-3DC4E21CE27E}"/>
              </a:ext>
            </a:extLst>
          </p:cNvPr>
          <p:cNvSpPr>
            <a:spLocks noGrp="1"/>
          </p:cNvSpPr>
          <p:nvPr>
            <p:ph type="dt" sz="half" idx="10"/>
          </p:nvPr>
        </p:nvSpPr>
        <p:spPr/>
        <p:txBody>
          <a:bodyPr/>
          <a:lstStyle/>
          <a:p>
            <a:fld id="{8CC763BA-B355-2040-84C4-D90EEDF62885}" type="datetimeFigureOut">
              <a:rPr lang="en-US" smtClean="0"/>
              <a:t>8/28/25</a:t>
            </a:fld>
            <a:endParaRPr lang="en-US"/>
          </a:p>
        </p:txBody>
      </p:sp>
      <p:sp>
        <p:nvSpPr>
          <p:cNvPr id="5" name="Footer Placeholder 4">
            <a:extLst>
              <a:ext uri="{FF2B5EF4-FFF2-40B4-BE49-F238E27FC236}">
                <a16:creationId xmlns:a16="http://schemas.microsoft.com/office/drawing/2014/main" id="{20074A17-F80D-E49E-4236-B87CA0A84C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89F53-B715-0324-BD3A-6D379F54F18D}"/>
              </a:ext>
            </a:extLst>
          </p:cNvPr>
          <p:cNvSpPr>
            <a:spLocks noGrp="1"/>
          </p:cNvSpPr>
          <p:nvPr>
            <p:ph type="sldNum" sz="quarter" idx="12"/>
          </p:nvPr>
        </p:nvSpPr>
        <p:spPr/>
        <p:txBody>
          <a:bodyPr/>
          <a:lstStyle/>
          <a:p>
            <a:fld id="{8FD35063-FA70-3E48-9E91-8F4E7410B277}" type="slidenum">
              <a:rPr lang="en-US" smtClean="0"/>
              <a:t>‹#›</a:t>
            </a:fld>
            <a:endParaRPr lang="en-US"/>
          </a:p>
        </p:txBody>
      </p:sp>
    </p:spTree>
    <p:extLst>
      <p:ext uri="{BB962C8B-B14F-4D97-AF65-F5344CB8AC3E}">
        <p14:creationId xmlns:p14="http://schemas.microsoft.com/office/powerpoint/2010/main" val="1851001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38DE22-B745-2E16-DF4C-C1994B76CEA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2BD431D-D42A-5A34-A96C-8C32237FD70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0A0D3E-5F3A-E815-B08C-2B13C6AF2E33}"/>
              </a:ext>
            </a:extLst>
          </p:cNvPr>
          <p:cNvSpPr>
            <a:spLocks noGrp="1"/>
          </p:cNvSpPr>
          <p:nvPr>
            <p:ph type="dt" sz="half" idx="10"/>
          </p:nvPr>
        </p:nvSpPr>
        <p:spPr/>
        <p:txBody>
          <a:bodyPr/>
          <a:lstStyle/>
          <a:p>
            <a:fld id="{8CC763BA-B355-2040-84C4-D90EEDF62885}" type="datetimeFigureOut">
              <a:rPr lang="en-US" smtClean="0"/>
              <a:t>8/28/25</a:t>
            </a:fld>
            <a:endParaRPr lang="en-US"/>
          </a:p>
        </p:txBody>
      </p:sp>
      <p:sp>
        <p:nvSpPr>
          <p:cNvPr id="5" name="Footer Placeholder 4">
            <a:extLst>
              <a:ext uri="{FF2B5EF4-FFF2-40B4-BE49-F238E27FC236}">
                <a16:creationId xmlns:a16="http://schemas.microsoft.com/office/drawing/2014/main" id="{285E22F3-A0A3-AB05-3DD8-07B2155F2C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645197-2359-C3B9-07BF-D8773536E415}"/>
              </a:ext>
            </a:extLst>
          </p:cNvPr>
          <p:cNvSpPr>
            <a:spLocks noGrp="1"/>
          </p:cNvSpPr>
          <p:nvPr>
            <p:ph type="sldNum" sz="quarter" idx="12"/>
          </p:nvPr>
        </p:nvSpPr>
        <p:spPr/>
        <p:txBody>
          <a:bodyPr/>
          <a:lstStyle/>
          <a:p>
            <a:fld id="{8FD35063-FA70-3E48-9E91-8F4E7410B277}" type="slidenum">
              <a:rPr lang="en-US" smtClean="0"/>
              <a:t>‹#›</a:t>
            </a:fld>
            <a:endParaRPr lang="en-US"/>
          </a:p>
        </p:txBody>
      </p:sp>
    </p:spTree>
    <p:extLst>
      <p:ext uri="{BB962C8B-B14F-4D97-AF65-F5344CB8AC3E}">
        <p14:creationId xmlns:p14="http://schemas.microsoft.com/office/powerpoint/2010/main" val="1493102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3BE1C-C989-CD47-178E-EE4A071958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D1B148-1B9A-4F88-1537-CB768BB671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C84CB9-3D79-DCFE-6A66-7ED2BCF2C933}"/>
              </a:ext>
            </a:extLst>
          </p:cNvPr>
          <p:cNvSpPr>
            <a:spLocks noGrp="1"/>
          </p:cNvSpPr>
          <p:nvPr>
            <p:ph type="dt" sz="half" idx="10"/>
          </p:nvPr>
        </p:nvSpPr>
        <p:spPr/>
        <p:txBody>
          <a:bodyPr/>
          <a:lstStyle/>
          <a:p>
            <a:fld id="{8CC763BA-B355-2040-84C4-D90EEDF62885}" type="datetimeFigureOut">
              <a:rPr lang="en-US" smtClean="0"/>
              <a:t>8/28/25</a:t>
            </a:fld>
            <a:endParaRPr lang="en-US"/>
          </a:p>
        </p:txBody>
      </p:sp>
      <p:sp>
        <p:nvSpPr>
          <p:cNvPr id="5" name="Footer Placeholder 4">
            <a:extLst>
              <a:ext uri="{FF2B5EF4-FFF2-40B4-BE49-F238E27FC236}">
                <a16:creationId xmlns:a16="http://schemas.microsoft.com/office/drawing/2014/main" id="{A1ED7A8A-CD3A-C24F-9369-0D361C368C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8299B5-0DB6-D3E7-C4C2-9290D27B6D25}"/>
              </a:ext>
            </a:extLst>
          </p:cNvPr>
          <p:cNvSpPr>
            <a:spLocks noGrp="1"/>
          </p:cNvSpPr>
          <p:nvPr>
            <p:ph type="sldNum" sz="quarter" idx="12"/>
          </p:nvPr>
        </p:nvSpPr>
        <p:spPr/>
        <p:txBody>
          <a:bodyPr/>
          <a:lstStyle/>
          <a:p>
            <a:fld id="{8FD35063-FA70-3E48-9E91-8F4E7410B277}" type="slidenum">
              <a:rPr lang="en-US" smtClean="0"/>
              <a:t>‹#›</a:t>
            </a:fld>
            <a:endParaRPr lang="en-US"/>
          </a:p>
        </p:txBody>
      </p:sp>
    </p:spTree>
    <p:extLst>
      <p:ext uri="{BB962C8B-B14F-4D97-AF65-F5344CB8AC3E}">
        <p14:creationId xmlns:p14="http://schemas.microsoft.com/office/powerpoint/2010/main" val="1521172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2E1B4-13AA-F578-E4F7-4567A8EA03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9F8BA5A-4A0D-3D12-9794-DED9AE1B5BB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D91211-1F19-8673-4981-B9105516C753}"/>
              </a:ext>
            </a:extLst>
          </p:cNvPr>
          <p:cNvSpPr>
            <a:spLocks noGrp="1"/>
          </p:cNvSpPr>
          <p:nvPr>
            <p:ph type="dt" sz="half" idx="10"/>
          </p:nvPr>
        </p:nvSpPr>
        <p:spPr/>
        <p:txBody>
          <a:bodyPr/>
          <a:lstStyle/>
          <a:p>
            <a:fld id="{8CC763BA-B355-2040-84C4-D90EEDF62885}" type="datetimeFigureOut">
              <a:rPr lang="en-US" smtClean="0"/>
              <a:t>8/28/25</a:t>
            </a:fld>
            <a:endParaRPr lang="en-US"/>
          </a:p>
        </p:txBody>
      </p:sp>
      <p:sp>
        <p:nvSpPr>
          <p:cNvPr id="5" name="Footer Placeholder 4">
            <a:extLst>
              <a:ext uri="{FF2B5EF4-FFF2-40B4-BE49-F238E27FC236}">
                <a16:creationId xmlns:a16="http://schemas.microsoft.com/office/drawing/2014/main" id="{8B66D085-1F56-02B9-D4C2-C932CDB4CF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E6CBDA-4CEF-A0F6-39CA-EB7468C09455}"/>
              </a:ext>
            </a:extLst>
          </p:cNvPr>
          <p:cNvSpPr>
            <a:spLocks noGrp="1"/>
          </p:cNvSpPr>
          <p:nvPr>
            <p:ph type="sldNum" sz="quarter" idx="12"/>
          </p:nvPr>
        </p:nvSpPr>
        <p:spPr/>
        <p:txBody>
          <a:bodyPr/>
          <a:lstStyle/>
          <a:p>
            <a:fld id="{8FD35063-FA70-3E48-9E91-8F4E7410B277}" type="slidenum">
              <a:rPr lang="en-US" smtClean="0"/>
              <a:t>‹#›</a:t>
            </a:fld>
            <a:endParaRPr lang="en-US"/>
          </a:p>
        </p:txBody>
      </p:sp>
    </p:spTree>
    <p:extLst>
      <p:ext uri="{BB962C8B-B14F-4D97-AF65-F5344CB8AC3E}">
        <p14:creationId xmlns:p14="http://schemas.microsoft.com/office/powerpoint/2010/main" val="2608808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4A449-D4A1-CB74-DE58-E9C83CE16C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647CCA-1D1E-25E0-A439-7F8361F6151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B7525E-0383-26DF-30C8-DE35AEB5BD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F419B6-5246-DD88-230D-674C2163F269}"/>
              </a:ext>
            </a:extLst>
          </p:cNvPr>
          <p:cNvSpPr>
            <a:spLocks noGrp="1"/>
          </p:cNvSpPr>
          <p:nvPr>
            <p:ph type="dt" sz="half" idx="10"/>
          </p:nvPr>
        </p:nvSpPr>
        <p:spPr/>
        <p:txBody>
          <a:bodyPr/>
          <a:lstStyle/>
          <a:p>
            <a:fld id="{8CC763BA-B355-2040-84C4-D90EEDF62885}" type="datetimeFigureOut">
              <a:rPr lang="en-US" smtClean="0"/>
              <a:t>8/28/25</a:t>
            </a:fld>
            <a:endParaRPr lang="en-US"/>
          </a:p>
        </p:txBody>
      </p:sp>
      <p:sp>
        <p:nvSpPr>
          <p:cNvPr id="6" name="Footer Placeholder 5">
            <a:extLst>
              <a:ext uri="{FF2B5EF4-FFF2-40B4-BE49-F238E27FC236}">
                <a16:creationId xmlns:a16="http://schemas.microsoft.com/office/drawing/2014/main" id="{82B3C39D-FC36-3E55-1E0D-10F24E0466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E69724-677E-F62A-B7CC-A5CD1F97AA2B}"/>
              </a:ext>
            </a:extLst>
          </p:cNvPr>
          <p:cNvSpPr>
            <a:spLocks noGrp="1"/>
          </p:cNvSpPr>
          <p:nvPr>
            <p:ph type="sldNum" sz="quarter" idx="12"/>
          </p:nvPr>
        </p:nvSpPr>
        <p:spPr/>
        <p:txBody>
          <a:bodyPr/>
          <a:lstStyle/>
          <a:p>
            <a:fld id="{8FD35063-FA70-3E48-9E91-8F4E7410B277}" type="slidenum">
              <a:rPr lang="en-US" smtClean="0"/>
              <a:t>‹#›</a:t>
            </a:fld>
            <a:endParaRPr lang="en-US"/>
          </a:p>
        </p:txBody>
      </p:sp>
    </p:spTree>
    <p:extLst>
      <p:ext uri="{BB962C8B-B14F-4D97-AF65-F5344CB8AC3E}">
        <p14:creationId xmlns:p14="http://schemas.microsoft.com/office/powerpoint/2010/main" val="3748568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DBE85-5499-E2D9-38F1-B2DE735BE6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7D25F5-CABC-CB0B-CF8E-D81359D5B9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1FEA96-6984-DA06-F41B-3B5BC1E84A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583373-45A6-4422-F632-22675A4D4E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E20EDF-791B-CB99-7FED-30956E8F61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40D0ED-DECC-040E-93AD-D7E10699217D}"/>
              </a:ext>
            </a:extLst>
          </p:cNvPr>
          <p:cNvSpPr>
            <a:spLocks noGrp="1"/>
          </p:cNvSpPr>
          <p:nvPr>
            <p:ph type="dt" sz="half" idx="10"/>
          </p:nvPr>
        </p:nvSpPr>
        <p:spPr/>
        <p:txBody>
          <a:bodyPr/>
          <a:lstStyle/>
          <a:p>
            <a:fld id="{8CC763BA-B355-2040-84C4-D90EEDF62885}" type="datetimeFigureOut">
              <a:rPr lang="en-US" smtClean="0"/>
              <a:t>8/28/25</a:t>
            </a:fld>
            <a:endParaRPr lang="en-US"/>
          </a:p>
        </p:txBody>
      </p:sp>
      <p:sp>
        <p:nvSpPr>
          <p:cNvPr id="8" name="Footer Placeholder 7">
            <a:extLst>
              <a:ext uri="{FF2B5EF4-FFF2-40B4-BE49-F238E27FC236}">
                <a16:creationId xmlns:a16="http://schemas.microsoft.com/office/drawing/2014/main" id="{8B8DC022-0F05-36E1-7E6C-184730886B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7710F4A-5A9D-F274-DA3D-12722D77AA92}"/>
              </a:ext>
            </a:extLst>
          </p:cNvPr>
          <p:cNvSpPr>
            <a:spLocks noGrp="1"/>
          </p:cNvSpPr>
          <p:nvPr>
            <p:ph type="sldNum" sz="quarter" idx="12"/>
          </p:nvPr>
        </p:nvSpPr>
        <p:spPr/>
        <p:txBody>
          <a:bodyPr/>
          <a:lstStyle/>
          <a:p>
            <a:fld id="{8FD35063-FA70-3E48-9E91-8F4E7410B277}" type="slidenum">
              <a:rPr lang="en-US" smtClean="0"/>
              <a:t>‹#›</a:t>
            </a:fld>
            <a:endParaRPr lang="en-US"/>
          </a:p>
        </p:txBody>
      </p:sp>
    </p:spTree>
    <p:extLst>
      <p:ext uri="{BB962C8B-B14F-4D97-AF65-F5344CB8AC3E}">
        <p14:creationId xmlns:p14="http://schemas.microsoft.com/office/powerpoint/2010/main" val="2472686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7F134-07F6-B239-9A1D-F897D3C09CF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668310-648D-F3CB-EC1E-FB8F18F048D8}"/>
              </a:ext>
            </a:extLst>
          </p:cNvPr>
          <p:cNvSpPr>
            <a:spLocks noGrp="1"/>
          </p:cNvSpPr>
          <p:nvPr>
            <p:ph type="dt" sz="half" idx="10"/>
          </p:nvPr>
        </p:nvSpPr>
        <p:spPr/>
        <p:txBody>
          <a:bodyPr/>
          <a:lstStyle/>
          <a:p>
            <a:fld id="{8CC763BA-B355-2040-84C4-D90EEDF62885}" type="datetimeFigureOut">
              <a:rPr lang="en-US" smtClean="0"/>
              <a:t>8/28/25</a:t>
            </a:fld>
            <a:endParaRPr lang="en-US"/>
          </a:p>
        </p:txBody>
      </p:sp>
      <p:sp>
        <p:nvSpPr>
          <p:cNvPr id="4" name="Footer Placeholder 3">
            <a:extLst>
              <a:ext uri="{FF2B5EF4-FFF2-40B4-BE49-F238E27FC236}">
                <a16:creationId xmlns:a16="http://schemas.microsoft.com/office/drawing/2014/main" id="{19A63A83-60DF-1141-44A4-CA31ED55170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929724-FC19-68FB-DB02-C55171DB1164}"/>
              </a:ext>
            </a:extLst>
          </p:cNvPr>
          <p:cNvSpPr>
            <a:spLocks noGrp="1"/>
          </p:cNvSpPr>
          <p:nvPr>
            <p:ph type="sldNum" sz="quarter" idx="12"/>
          </p:nvPr>
        </p:nvSpPr>
        <p:spPr/>
        <p:txBody>
          <a:bodyPr/>
          <a:lstStyle/>
          <a:p>
            <a:fld id="{8FD35063-FA70-3E48-9E91-8F4E7410B277}" type="slidenum">
              <a:rPr lang="en-US" smtClean="0"/>
              <a:t>‹#›</a:t>
            </a:fld>
            <a:endParaRPr lang="en-US"/>
          </a:p>
        </p:txBody>
      </p:sp>
    </p:spTree>
    <p:extLst>
      <p:ext uri="{BB962C8B-B14F-4D97-AF65-F5344CB8AC3E}">
        <p14:creationId xmlns:p14="http://schemas.microsoft.com/office/powerpoint/2010/main" val="3514759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70599D-76EE-026D-1055-4E6A165779B7}"/>
              </a:ext>
            </a:extLst>
          </p:cNvPr>
          <p:cNvSpPr>
            <a:spLocks noGrp="1"/>
          </p:cNvSpPr>
          <p:nvPr>
            <p:ph type="dt" sz="half" idx="10"/>
          </p:nvPr>
        </p:nvSpPr>
        <p:spPr/>
        <p:txBody>
          <a:bodyPr/>
          <a:lstStyle/>
          <a:p>
            <a:fld id="{8CC763BA-B355-2040-84C4-D90EEDF62885}" type="datetimeFigureOut">
              <a:rPr lang="en-US" smtClean="0"/>
              <a:t>8/28/25</a:t>
            </a:fld>
            <a:endParaRPr lang="en-US"/>
          </a:p>
        </p:txBody>
      </p:sp>
      <p:sp>
        <p:nvSpPr>
          <p:cNvPr id="3" name="Footer Placeholder 2">
            <a:extLst>
              <a:ext uri="{FF2B5EF4-FFF2-40B4-BE49-F238E27FC236}">
                <a16:creationId xmlns:a16="http://schemas.microsoft.com/office/drawing/2014/main" id="{E7761C35-6D3E-0971-71C0-46CD6A5320B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DABE0F6-2174-B7C5-BCEF-1AAB49F9F082}"/>
              </a:ext>
            </a:extLst>
          </p:cNvPr>
          <p:cNvSpPr>
            <a:spLocks noGrp="1"/>
          </p:cNvSpPr>
          <p:nvPr>
            <p:ph type="sldNum" sz="quarter" idx="12"/>
          </p:nvPr>
        </p:nvSpPr>
        <p:spPr/>
        <p:txBody>
          <a:bodyPr/>
          <a:lstStyle/>
          <a:p>
            <a:fld id="{8FD35063-FA70-3E48-9E91-8F4E7410B277}" type="slidenum">
              <a:rPr lang="en-US" smtClean="0"/>
              <a:t>‹#›</a:t>
            </a:fld>
            <a:endParaRPr lang="en-US"/>
          </a:p>
        </p:txBody>
      </p:sp>
    </p:spTree>
    <p:extLst>
      <p:ext uri="{BB962C8B-B14F-4D97-AF65-F5344CB8AC3E}">
        <p14:creationId xmlns:p14="http://schemas.microsoft.com/office/powerpoint/2010/main" val="3409060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45CDF-EC90-B880-C287-060811824A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F06463-15A5-F9EF-24D4-B0EF540606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BD1825-58E1-24FA-9316-179593C495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CB8104-2727-BF6F-9593-547E08A55E18}"/>
              </a:ext>
            </a:extLst>
          </p:cNvPr>
          <p:cNvSpPr>
            <a:spLocks noGrp="1"/>
          </p:cNvSpPr>
          <p:nvPr>
            <p:ph type="dt" sz="half" idx="10"/>
          </p:nvPr>
        </p:nvSpPr>
        <p:spPr/>
        <p:txBody>
          <a:bodyPr/>
          <a:lstStyle/>
          <a:p>
            <a:fld id="{8CC763BA-B355-2040-84C4-D90EEDF62885}" type="datetimeFigureOut">
              <a:rPr lang="en-US" smtClean="0"/>
              <a:t>8/28/25</a:t>
            </a:fld>
            <a:endParaRPr lang="en-US"/>
          </a:p>
        </p:txBody>
      </p:sp>
      <p:sp>
        <p:nvSpPr>
          <p:cNvPr id="6" name="Footer Placeholder 5">
            <a:extLst>
              <a:ext uri="{FF2B5EF4-FFF2-40B4-BE49-F238E27FC236}">
                <a16:creationId xmlns:a16="http://schemas.microsoft.com/office/drawing/2014/main" id="{4C4DFB7D-7F23-75CD-3350-4399A3F657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6DCF1B-5370-224B-B965-C69B23AFDBC6}"/>
              </a:ext>
            </a:extLst>
          </p:cNvPr>
          <p:cNvSpPr>
            <a:spLocks noGrp="1"/>
          </p:cNvSpPr>
          <p:nvPr>
            <p:ph type="sldNum" sz="quarter" idx="12"/>
          </p:nvPr>
        </p:nvSpPr>
        <p:spPr/>
        <p:txBody>
          <a:bodyPr/>
          <a:lstStyle/>
          <a:p>
            <a:fld id="{8FD35063-FA70-3E48-9E91-8F4E7410B277}" type="slidenum">
              <a:rPr lang="en-US" smtClean="0"/>
              <a:t>‹#›</a:t>
            </a:fld>
            <a:endParaRPr lang="en-US"/>
          </a:p>
        </p:txBody>
      </p:sp>
    </p:spTree>
    <p:extLst>
      <p:ext uri="{BB962C8B-B14F-4D97-AF65-F5344CB8AC3E}">
        <p14:creationId xmlns:p14="http://schemas.microsoft.com/office/powerpoint/2010/main" val="2669146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71D2C-3E60-CEA6-2B68-8CE029AE05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3A4F172-F0FD-C565-C92C-5464E92D38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197B32-D686-4ED4-551A-33F36AD393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49E84D-A8E3-0B7F-151A-B6BFB098FF46}"/>
              </a:ext>
            </a:extLst>
          </p:cNvPr>
          <p:cNvSpPr>
            <a:spLocks noGrp="1"/>
          </p:cNvSpPr>
          <p:nvPr>
            <p:ph type="dt" sz="half" idx="10"/>
          </p:nvPr>
        </p:nvSpPr>
        <p:spPr/>
        <p:txBody>
          <a:bodyPr/>
          <a:lstStyle/>
          <a:p>
            <a:fld id="{8CC763BA-B355-2040-84C4-D90EEDF62885}" type="datetimeFigureOut">
              <a:rPr lang="en-US" smtClean="0"/>
              <a:t>8/28/25</a:t>
            </a:fld>
            <a:endParaRPr lang="en-US"/>
          </a:p>
        </p:txBody>
      </p:sp>
      <p:sp>
        <p:nvSpPr>
          <p:cNvPr id="6" name="Footer Placeholder 5">
            <a:extLst>
              <a:ext uri="{FF2B5EF4-FFF2-40B4-BE49-F238E27FC236}">
                <a16:creationId xmlns:a16="http://schemas.microsoft.com/office/drawing/2014/main" id="{0036CE9D-2258-ADDA-FA08-61983E82F5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62DCAD-8A91-1E26-206C-C1A974A6F7CE}"/>
              </a:ext>
            </a:extLst>
          </p:cNvPr>
          <p:cNvSpPr>
            <a:spLocks noGrp="1"/>
          </p:cNvSpPr>
          <p:nvPr>
            <p:ph type="sldNum" sz="quarter" idx="12"/>
          </p:nvPr>
        </p:nvSpPr>
        <p:spPr/>
        <p:txBody>
          <a:bodyPr/>
          <a:lstStyle/>
          <a:p>
            <a:fld id="{8FD35063-FA70-3E48-9E91-8F4E7410B277}" type="slidenum">
              <a:rPr lang="en-US" smtClean="0"/>
              <a:t>‹#›</a:t>
            </a:fld>
            <a:endParaRPr lang="en-US"/>
          </a:p>
        </p:txBody>
      </p:sp>
    </p:spTree>
    <p:extLst>
      <p:ext uri="{BB962C8B-B14F-4D97-AF65-F5344CB8AC3E}">
        <p14:creationId xmlns:p14="http://schemas.microsoft.com/office/powerpoint/2010/main" val="3832404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C23FC7-3E25-21B1-118D-C1E996521E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C211D25-2182-0319-724D-DE19DDDC38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110055-A6CD-1C2A-1E6B-8395AEA144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CC763BA-B355-2040-84C4-D90EEDF62885}" type="datetimeFigureOut">
              <a:rPr lang="en-US" smtClean="0"/>
              <a:t>8/28/25</a:t>
            </a:fld>
            <a:endParaRPr lang="en-US"/>
          </a:p>
        </p:txBody>
      </p:sp>
      <p:sp>
        <p:nvSpPr>
          <p:cNvPr id="5" name="Footer Placeholder 4">
            <a:extLst>
              <a:ext uri="{FF2B5EF4-FFF2-40B4-BE49-F238E27FC236}">
                <a16:creationId xmlns:a16="http://schemas.microsoft.com/office/drawing/2014/main" id="{0A6B0771-A5C8-C082-4F96-69B1F41E02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76D3C28-7286-8192-C7C9-E182337E99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FD35063-FA70-3E48-9E91-8F4E7410B277}" type="slidenum">
              <a:rPr lang="en-US" smtClean="0"/>
              <a:t>‹#›</a:t>
            </a:fld>
            <a:endParaRPr lang="en-US"/>
          </a:p>
        </p:txBody>
      </p:sp>
    </p:spTree>
    <p:extLst>
      <p:ext uri="{BB962C8B-B14F-4D97-AF65-F5344CB8AC3E}">
        <p14:creationId xmlns:p14="http://schemas.microsoft.com/office/powerpoint/2010/main" val="23035220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arxiv.org/abs/1508.04025"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51C42-6AE7-5B7F-F485-AA439790D39F}"/>
              </a:ext>
            </a:extLst>
          </p:cNvPr>
          <p:cNvSpPr>
            <a:spLocks noGrp="1"/>
          </p:cNvSpPr>
          <p:nvPr>
            <p:ph type="ctrTitle"/>
          </p:nvPr>
        </p:nvSpPr>
        <p:spPr/>
        <p:txBody>
          <a:bodyPr/>
          <a:lstStyle/>
          <a:p>
            <a:r>
              <a:rPr lang="en-US" dirty="0"/>
              <a:t>Transformers</a:t>
            </a:r>
          </a:p>
        </p:txBody>
      </p:sp>
      <p:sp>
        <p:nvSpPr>
          <p:cNvPr id="3" name="Subtitle 2">
            <a:extLst>
              <a:ext uri="{FF2B5EF4-FFF2-40B4-BE49-F238E27FC236}">
                <a16:creationId xmlns:a16="http://schemas.microsoft.com/office/drawing/2014/main" id="{3494B9C2-EACA-6E6B-2BAA-001272E7CE3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090208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96E61-5EBC-BEFC-7615-AD69A201E766}"/>
              </a:ext>
            </a:extLst>
          </p:cNvPr>
          <p:cNvSpPr>
            <a:spLocks noGrp="1"/>
          </p:cNvSpPr>
          <p:nvPr>
            <p:ph type="title"/>
          </p:nvPr>
        </p:nvSpPr>
        <p:spPr/>
        <p:txBody>
          <a:bodyPr/>
          <a:lstStyle/>
          <a:p>
            <a:r>
              <a:rPr lang="en-US" dirty="0"/>
              <a:t>Transformers</a:t>
            </a:r>
          </a:p>
        </p:txBody>
      </p:sp>
      <p:pic>
        <p:nvPicPr>
          <p:cNvPr id="1026" name="Picture 2">
            <a:extLst>
              <a:ext uri="{FF2B5EF4-FFF2-40B4-BE49-F238E27FC236}">
                <a16:creationId xmlns:a16="http://schemas.microsoft.com/office/drawing/2014/main" id="{C1BB4884-972C-2030-8F18-ED66548B98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7255" y="549275"/>
            <a:ext cx="4277465" cy="5943600"/>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8E5195A1-5EB7-38AB-9EAF-F0E3DA26F1FD}"/>
              </a:ext>
            </a:extLst>
          </p:cNvPr>
          <p:cNvSpPr/>
          <p:nvPr/>
        </p:nvSpPr>
        <p:spPr>
          <a:xfrm>
            <a:off x="4769708" y="2137719"/>
            <a:ext cx="2187146" cy="421365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07BDD217-EBDD-34C0-F505-3B4FA6C5A868}"/>
              </a:ext>
            </a:extLst>
          </p:cNvPr>
          <p:cNvSpPr/>
          <p:nvPr/>
        </p:nvSpPr>
        <p:spPr>
          <a:xfrm>
            <a:off x="6956853" y="549275"/>
            <a:ext cx="2570205" cy="603687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8C15BE43-3AFB-8D77-B518-3C5EA590A20B}"/>
              </a:ext>
            </a:extLst>
          </p:cNvPr>
          <p:cNvCxnSpPr/>
          <p:nvPr/>
        </p:nvCxnSpPr>
        <p:spPr>
          <a:xfrm flipH="1">
            <a:off x="3657600" y="3880022"/>
            <a:ext cx="101325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B54A42C6-2F95-FE0B-E059-A3A103159A16}"/>
              </a:ext>
            </a:extLst>
          </p:cNvPr>
          <p:cNvSpPr txBox="1"/>
          <p:nvPr/>
        </p:nvSpPr>
        <p:spPr>
          <a:xfrm>
            <a:off x="1631092" y="3138616"/>
            <a:ext cx="2293961" cy="923330"/>
          </a:xfrm>
          <a:prstGeom prst="rect">
            <a:avLst/>
          </a:prstGeom>
          <a:noFill/>
        </p:spPr>
        <p:txBody>
          <a:bodyPr wrap="none" rtlCol="0">
            <a:spAutoFit/>
          </a:bodyPr>
          <a:lstStyle/>
          <a:p>
            <a:r>
              <a:rPr lang="en-US" b="1" dirty="0"/>
              <a:t>Encoder</a:t>
            </a:r>
            <a:r>
              <a:rPr lang="en-US" dirty="0"/>
              <a:t> </a:t>
            </a:r>
          </a:p>
          <a:p>
            <a:r>
              <a:rPr lang="en-US" dirty="0"/>
              <a:t>Generate Contextual </a:t>
            </a:r>
          </a:p>
          <a:p>
            <a:r>
              <a:rPr lang="en-US" dirty="0"/>
              <a:t>Embeddings </a:t>
            </a:r>
          </a:p>
        </p:txBody>
      </p:sp>
      <p:sp>
        <p:nvSpPr>
          <p:cNvPr id="11" name="TextBox 10">
            <a:extLst>
              <a:ext uri="{FF2B5EF4-FFF2-40B4-BE49-F238E27FC236}">
                <a16:creationId xmlns:a16="http://schemas.microsoft.com/office/drawing/2014/main" id="{CF2E7528-1459-07A1-E147-1D04D2126446}"/>
              </a:ext>
            </a:extLst>
          </p:cNvPr>
          <p:cNvSpPr txBox="1"/>
          <p:nvPr/>
        </p:nvSpPr>
        <p:spPr>
          <a:xfrm>
            <a:off x="9601199" y="3168451"/>
            <a:ext cx="1975092" cy="646331"/>
          </a:xfrm>
          <a:prstGeom prst="rect">
            <a:avLst/>
          </a:prstGeom>
          <a:noFill/>
        </p:spPr>
        <p:txBody>
          <a:bodyPr wrap="none" rtlCol="0">
            <a:spAutoFit/>
          </a:bodyPr>
          <a:lstStyle/>
          <a:p>
            <a:r>
              <a:rPr lang="en-US" b="1" dirty="0"/>
              <a:t>Decoder</a:t>
            </a:r>
            <a:r>
              <a:rPr lang="en-US" dirty="0"/>
              <a:t> </a:t>
            </a:r>
          </a:p>
          <a:p>
            <a:r>
              <a:rPr lang="en-US" dirty="0"/>
              <a:t>Predict Next Word</a:t>
            </a:r>
          </a:p>
        </p:txBody>
      </p:sp>
    </p:spTree>
    <p:extLst>
      <p:ext uri="{BB962C8B-B14F-4D97-AF65-F5344CB8AC3E}">
        <p14:creationId xmlns:p14="http://schemas.microsoft.com/office/powerpoint/2010/main" val="1381748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F5475-D7C6-C139-1D94-ACC0B9FA2E74}"/>
              </a:ext>
            </a:extLst>
          </p:cNvPr>
          <p:cNvSpPr>
            <a:spLocks noGrp="1"/>
          </p:cNvSpPr>
          <p:nvPr>
            <p:ph type="title"/>
          </p:nvPr>
        </p:nvSpPr>
        <p:spPr/>
        <p:txBody>
          <a:bodyPr/>
          <a:lstStyle/>
          <a:p>
            <a:r>
              <a:rPr lang="en-US" dirty="0"/>
              <a:t>With an Example</a:t>
            </a:r>
          </a:p>
        </p:txBody>
      </p:sp>
      <p:sp>
        <p:nvSpPr>
          <p:cNvPr id="3" name="Content Placeholder 2">
            <a:extLst>
              <a:ext uri="{FF2B5EF4-FFF2-40B4-BE49-F238E27FC236}">
                <a16:creationId xmlns:a16="http://schemas.microsoft.com/office/drawing/2014/main" id="{ED8D264E-9003-9F6D-A588-4D170F78956B}"/>
              </a:ext>
            </a:extLst>
          </p:cNvPr>
          <p:cNvSpPr>
            <a:spLocks noGrp="1"/>
          </p:cNvSpPr>
          <p:nvPr>
            <p:ph idx="1"/>
          </p:nvPr>
        </p:nvSpPr>
        <p:spPr>
          <a:xfrm>
            <a:off x="817406" y="1787505"/>
            <a:ext cx="10515600" cy="4351338"/>
          </a:xfrm>
        </p:spPr>
        <p:txBody>
          <a:bodyPr>
            <a:normAutofit/>
          </a:bodyPr>
          <a:lstStyle/>
          <a:p>
            <a:pPr marL="0" indent="0">
              <a:buNone/>
            </a:pPr>
            <a:r>
              <a:rPr lang="en-US" sz="1600" dirty="0"/>
              <a:t>I want to go to Europe and see Eiffel tower . I will be booking tickets to ……….. </a:t>
            </a:r>
          </a:p>
          <a:p>
            <a:pPr marL="0" indent="0">
              <a:buNone/>
            </a:pPr>
            <a:r>
              <a:rPr lang="en-US" sz="1600" dirty="0"/>
              <a:t>[CLS] I want to go to Europe and see Eiffel tower [SEP] I will be book </a:t>
            </a:r>
            <a:r>
              <a:rPr lang="en-US" sz="1600" dirty="0" err="1"/>
              <a:t>ing</a:t>
            </a:r>
            <a:r>
              <a:rPr lang="en-US" sz="1600" dirty="0"/>
              <a:t> tickets to </a:t>
            </a:r>
          </a:p>
        </p:txBody>
      </p:sp>
      <p:sp>
        <p:nvSpPr>
          <p:cNvPr id="4" name="Rounded Rectangle 3">
            <a:extLst>
              <a:ext uri="{FF2B5EF4-FFF2-40B4-BE49-F238E27FC236}">
                <a16:creationId xmlns:a16="http://schemas.microsoft.com/office/drawing/2014/main" id="{D9130190-CDF9-5415-0E40-3DF898CEAAD5}"/>
              </a:ext>
            </a:extLst>
          </p:cNvPr>
          <p:cNvSpPr/>
          <p:nvPr/>
        </p:nvSpPr>
        <p:spPr>
          <a:xfrm>
            <a:off x="9551774" y="2199501"/>
            <a:ext cx="1382674" cy="21201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tokens</a:t>
            </a:r>
          </a:p>
        </p:txBody>
      </p:sp>
      <p:sp>
        <p:nvSpPr>
          <p:cNvPr id="5" name="Rounded Rectangle 4">
            <a:extLst>
              <a:ext uri="{FF2B5EF4-FFF2-40B4-BE49-F238E27FC236}">
                <a16:creationId xmlns:a16="http://schemas.microsoft.com/office/drawing/2014/main" id="{B5081D16-E600-5C8F-DE32-43E3626389D5}"/>
              </a:ext>
            </a:extLst>
          </p:cNvPr>
          <p:cNvSpPr/>
          <p:nvPr/>
        </p:nvSpPr>
        <p:spPr>
          <a:xfrm>
            <a:off x="9576486" y="1787505"/>
            <a:ext cx="1357961" cy="2120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6" name="Rounded Rectangle 5">
            <a:extLst>
              <a:ext uri="{FF2B5EF4-FFF2-40B4-BE49-F238E27FC236}">
                <a16:creationId xmlns:a16="http://schemas.microsoft.com/office/drawing/2014/main" id="{6608A2FD-4704-7641-EA03-5C1C7DA7313A}"/>
              </a:ext>
            </a:extLst>
          </p:cNvPr>
          <p:cNvSpPr/>
          <p:nvPr/>
        </p:nvSpPr>
        <p:spPr>
          <a:xfrm>
            <a:off x="9572367" y="2611498"/>
            <a:ext cx="1362081" cy="29233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tokenID</a:t>
            </a:r>
            <a:endParaRPr lang="en-US" dirty="0"/>
          </a:p>
        </p:txBody>
      </p:sp>
      <p:sp>
        <p:nvSpPr>
          <p:cNvPr id="7" name="TextBox 6">
            <a:extLst>
              <a:ext uri="{FF2B5EF4-FFF2-40B4-BE49-F238E27FC236}">
                <a16:creationId xmlns:a16="http://schemas.microsoft.com/office/drawing/2014/main" id="{0DDD29DB-6830-6C28-E3F6-C3373092C5CE}"/>
              </a:ext>
            </a:extLst>
          </p:cNvPr>
          <p:cNvSpPr txBox="1"/>
          <p:nvPr/>
        </p:nvSpPr>
        <p:spPr>
          <a:xfrm>
            <a:off x="838200" y="2445652"/>
            <a:ext cx="483973" cy="584775"/>
          </a:xfrm>
          <a:prstGeom prst="rect">
            <a:avLst/>
          </a:prstGeom>
          <a:noFill/>
        </p:spPr>
        <p:txBody>
          <a:bodyPr wrap="square" rtlCol="0">
            <a:spAutoFit/>
          </a:bodyPr>
          <a:lstStyle/>
          <a:p>
            <a:r>
              <a:rPr lang="en-US" sz="1400" dirty="0"/>
              <a:t>101</a:t>
            </a:r>
            <a:r>
              <a:rPr lang="en-US" dirty="0"/>
              <a:t>	</a:t>
            </a:r>
          </a:p>
        </p:txBody>
      </p:sp>
      <p:sp>
        <p:nvSpPr>
          <p:cNvPr id="8" name="TextBox 7">
            <a:extLst>
              <a:ext uri="{FF2B5EF4-FFF2-40B4-BE49-F238E27FC236}">
                <a16:creationId xmlns:a16="http://schemas.microsoft.com/office/drawing/2014/main" id="{9DF45991-FF4A-1B4F-676B-2BCEC515703D}"/>
              </a:ext>
            </a:extLst>
          </p:cNvPr>
          <p:cNvSpPr txBox="1"/>
          <p:nvPr/>
        </p:nvSpPr>
        <p:spPr>
          <a:xfrm>
            <a:off x="1308172" y="2445652"/>
            <a:ext cx="225512" cy="584775"/>
          </a:xfrm>
          <a:prstGeom prst="rect">
            <a:avLst/>
          </a:prstGeom>
          <a:noFill/>
        </p:spPr>
        <p:txBody>
          <a:bodyPr wrap="square" rtlCol="0">
            <a:spAutoFit/>
          </a:bodyPr>
          <a:lstStyle/>
          <a:p>
            <a:r>
              <a:rPr lang="en-US" sz="1400" dirty="0"/>
              <a:t>1</a:t>
            </a:r>
            <a:r>
              <a:rPr lang="en-US" dirty="0"/>
              <a:t>	</a:t>
            </a:r>
          </a:p>
        </p:txBody>
      </p:sp>
      <p:sp>
        <p:nvSpPr>
          <p:cNvPr id="10" name="TextBox 9">
            <a:extLst>
              <a:ext uri="{FF2B5EF4-FFF2-40B4-BE49-F238E27FC236}">
                <a16:creationId xmlns:a16="http://schemas.microsoft.com/office/drawing/2014/main" id="{03726470-929E-22E0-28CA-B430E69E95D5}"/>
              </a:ext>
            </a:extLst>
          </p:cNvPr>
          <p:cNvSpPr txBox="1"/>
          <p:nvPr/>
        </p:nvSpPr>
        <p:spPr>
          <a:xfrm>
            <a:off x="1757889" y="2417965"/>
            <a:ext cx="410863" cy="584775"/>
          </a:xfrm>
          <a:prstGeom prst="rect">
            <a:avLst/>
          </a:prstGeom>
          <a:noFill/>
        </p:spPr>
        <p:txBody>
          <a:bodyPr wrap="square" rtlCol="0">
            <a:spAutoFit/>
          </a:bodyPr>
          <a:lstStyle/>
          <a:p>
            <a:r>
              <a:rPr lang="en-US" sz="1400" dirty="0"/>
              <a:t>42</a:t>
            </a:r>
            <a:r>
              <a:rPr lang="en-US" dirty="0"/>
              <a:t>	</a:t>
            </a:r>
          </a:p>
        </p:txBody>
      </p:sp>
      <p:sp>
        <p:nvSpPr>
          <p:cNvPr id="11" name="TextBox 10">
            <a:extLst>
              <a:ext uri="{FF2B5EF4-FFF2-40B4-BE49-F238E27FC236}">
                <a16:creationId xmlns:a16="http://schemas.microsoft.com/office/drawing/2014/main" id="{C898CA26-FB98-59B2-A7E5-DEBA277F0437}"/>
              </a:ext>
            </a:extLst>
          </p:cNvPr>
          <p:cNvSpPr txBox="1"/>
          <p:nvPr/>
        </p:nvSpPr>
        <p:spPr>
          <a:xfrm>
            <a:off x="2174476" y="2355363"/>
            <a:ext cx="2964273" cy="369332"/>
          </a:xfrm>
          <a:prstGeom prst="rect">
            <a:avLst/>
          </a:prstGeom>
          <a:noFill/>
        </p:spPr>
        <p:txBody>
          <a:bodyPr wrap="none" rtlCol="0">
            <a:spAutoFit/>
          </a:bodyPr>
          <a:lstStyle/>
          <a:p>
            <a:r>
              <a:rPr lang="en-US" dirty="0"/>
              <a:t>……………………………………..</a:t>
            </a:r>
          </a:p>
        </p:txBody>
      </p:sp>
      <p:sp>
        <p:nvSpPr>
          <p:cNvPr id="12" name="TextBox 11">
            <a:extLst>
              <a:ext uri="{FF2B5EF4-FFF2-40B4-BE49-F238E27FC236}">
                <a16:creationId xmlns:a16="http://schemas.microsoft.com/office/drawing/2014/main" id="{2CA7B9A7-F45B-91CF-3D28-62C45EDB3A5C}"/>
              </a:ext>
            </a:extLst>
          </p:cNvPr>
          <p:cNvSpPr txBox="1"/>
          <p:nvPr/>
        </p:nvSpPr>
        <p:spPr>
          <a:xfrm>
            <a:off x="5073198" y="2445651"/>
            <a:ext cx="473206" cy="307777"/>
          </a:xfrm>
          <a:prstGeom prst="rect">
            <a:avLst/>
          </a:prstGeom>
          <a:noFill/>
        </p:spPr>
        <p:txBody>
          <a:bodyPr wrap="none" rtlCol="0">
            <a:spAutoFit/>
          </a:bodyPr>
          <a:lstStyle/>
          <a:p>
            <a:r>
              <a:rPr lang="en-US" sz="1400" dirty="0"/>
              <a:t>201</a:t>
            </a:r>
          </a:p>
        </p:txBody>
      </p:sp>
      <p:sp>
        <p:nvSpPr>
          <p:cNvPr id="13" name="TextBox 12">
            <a:extLst>
              <a:ext uri="{FF2B5EF4-FFF2-40B4-BE49-F238E27FC236}">
                <a16:creationId xmlns:a16="http://schemas.microsoft.com/office/drawing/2014/main" id="{923027C4-CFC8-138F-8103-69378515FAD0}"/>
              </a:ext>
            </a:extLst>
          </p:cNvPr>
          <p:cNvSpPr txBox="1"/>
          <p:nvPr/>
        </p:nvSpPr>
        <p:spPr>
          <a:xfrm>
            <a:off x="5555336" y="2355363"/>
            <a:ext cx="2396810" cy="369332"/>
          </a:xfrm>
          <a:prstGeom prst="rect">
            <a:avLst/>
          </a:prstGeom>
          <a:noFill/>
        </p:spPr>
        <p:txBody>
          <a:bodyPr wrap="none" rtlCol="0">
            <a:spAutoFit/>
          </a:bodyPr>
          <a:lstStyle/>
          <a:p>
            <a:r>
              <a:rPr lang="en-US" dirty="0"/>
              <a:t>……………………………..</a:t>
            </a:r>
          </a:p>
        </p:txBody>
      </p:sp>
      <p:sp>
        <p:nvSpPr>
          <p:cNvPr id="14" name="Double Bracket 13">
            <a:extLst>
              <a:ext uri="{FF2B5EF4-FFF2-40B4-BE49-F238E27FC236}">
                <a16:creationId xmlns:a16="http://schemas.microsoft.com/office/drawing/2014/main" id="{785C1773-62BA-F5EB-BA19-0570BBB01435}"/>
              </a:ext>
            </a:extLst>
          </p:cNvPr>
          <p:cNvSpPr/>
          <p:nvPr/>
        </p:nvSpPr>
        <p:spPr>
          <a:xfrm>
            <a:off x="838201" y="2903838"/>
            <a:ext cx="284496" cy="1202938"/>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Double Bracket 14">
            <a:extLst>
              <a:ext uri="{FF2B5EF4-FFF2-40B4-BE49-F238E27FC236}">
                <a16:creationId xmlns:a16="http://schemas.microsoft.com/office/drawing/2014/main" id="{E1A5A39F-9187-E37A-60D6-1C81BCB42208}"/>
              </a:ext>
            </a:extLst>
          </p:cNvPr>
          <p:cNvSpPr/>
          <p:nvPr/>
        </p:nvSpPr>
        <p:spPr>
          <a:xfrm>
            <a:off x="5138749" y="2850245"/>
            <a:ext cx="271959" cy="1270671"/>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Double Bracket 15">
            <a:extLst>
              <a:ext uri="{FF2B5EF4-FFF2-40B4-BE49-F238E27FC236}">
                <a16:creationId xmlns:a16="http://schemas.microsoft.com/office/drawing/2014/main" id="{B4EA3A1E-CF3D-4643-CE8D-A02BB8B99613}"/>
              </a:ext>
            </a:extLst>
          </p:cNvPr>
          <p:cNvSpPr/>
          <p:nvPr/>
        </p:nvSpPr>
        <p:spPr>
          <a:xfrm>
            <a:off x="1322016" y="2917978"/>
            <a:ext cx="244448" cy="1202938"/>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Double Bracket 16">
            <a:extLst>
              <a:ext uri="{FF2B5EF4-FFF2-40B4-BE49-F238E27FC236}">
                <a16:creationId xmlns:a16="http://schemas.microsoft.com/office/drawing/2014/main" id="{E9F3DDB3-0F62-DFD8-C4EE-AB636369027D}"/>
              </a:ext>
            </a:extLst>
          </p:cNvPr>
          <p:cNvSpPr/>
          <p:nvPr/>
        </p:nvSpPr>
        <p:spPr>
          <a:xfrm>
            <a:off x="1771528" y="2917978"/>
            <a:ext cx="299546" cy="1202938"/>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E5D9665B-1A05-1AFF-4CFF-172C820D1294}"/>
              </a:ext>
            </a:extLst>
          </p:cNvPr>
          <p:cNvSpPr txBox="1"/>
          <p:nvPr/>
        </p:nvSpPr>
        <p:spPr>
          <a:xfrm>
            <a:off x="830213" y="2990431"/>
            <a:ext cx="444446" cy="215444"/>
          </a:xfrm>
          <a:prstGeom prst="rect">
            <a:avLst/>
          </a:prstGeom>
          <a:noFill/>
        </p:spPr>
        <p:txBody>
          <a:bodyPr wrap="square" rtlCol="0">
            <a:spAutoFit/>
          </a:bodyPr>
          <a:lstStyle/>
          <a:p>
            <a:r>
              <a:rPr lang="en-US" sz="800" dirty="0"/>
              <a:t>1.09</a:t>
            </a:r>
          </a:p>
        </p:txBody>
      </p:sp>
      <p:sp>
        <p:nvSpPr>
          <p:cNvPr id="19" name="TextBox 18">
            <a:extLst>
              <a:ext uri="{FF2B5EF4-FFF2-40B4-BE49-F238E27FC236}">
                <a16:creationId xmlns:a16="http://schemas.microsoft.com/office/drawing/2014/main" id="{C76D283D-DAB4-2A97-AD55-0C461BBE8360}"/>
              </a:ext>
            </a:extLst>
          </p:cNvPr>
          <p:cNvSpPr txBox="1"/>
          <p:nvPr/>
        </p:nvSpPr>
        <p:spPr>
          <a:xfrm>
            <a:off x="838200" y="3177769"/>
            <a:ext cx="444446" cy="215444"/>
          </a:xfrm>
          <a:prstGeom prst="rect">
            <a:avLst/>
          </a:prstGeom>
          <a:noFill/>
        </p:spPr>
        <p:txBody>
          <a:bodyPr wrap="square" rtlCol="0">
            <a:spAutoFit/>
          </a:bodyPr>
          <a:lstStyle/>
          <a:p>
            <a:r>
              <a:rPr lang="en-US" sz="800" dirty="0"/>
              <a:t>0.09</a:t>
            </a:r>
          </a:p>
        </p:txBody>
      </p:sp>
      <p:sp>
        <p:nvSpPr>
          <p:cNvPr id="20" name="TextBox 19">
            <a:extLst>
              <a:ext uri="{FF2B5EF4-FFF2-40B4-BE49-F238E27FC236}">
                <a16:creationId xmlns:a16="http://schemas.microsoft.com/office/drawing/2014/main" id="{08F260AC-5114-261F-1381-B000AA7ED9CC}"/>
              </a:ext>
            </a:extLst>
          </p:cNvPr>
          <p:cNvSpPr txBox="1"/>
          <p:nvPr/>
        </p:nvSpPr>
        <p:spPr>
          <a:xfrm>
            <a:off x="830213" y="3393213"/>
            <a:ext cx="444446" cy="215444"/>
          </a:xfrm>
          <a:prstGeom prst="rect">
            <a:avLst/>
          </a:prstGeom>
          <a:noFill/>
        </p:spPr>
        <p:txBody>
          <a:bodyPr wrap="square" rtlCol="0">
            <a:spAutoFit/>
          </a:bodyPr>
          <a:lstStyle/>
          <a:p>
            <a:r>
              <a:rPr lang="en-US" sz="800" dirty="0"/>
              <a:t>3.09</a:t>
            </a:r>
          </a:p>
        </p:txBody>
      </p:sp>
      <p:sp>
        <p:nvSpPr>
          <p:cNvPr id="21" name="TextBox 20">
            <a:extLst>
              <a:ext uri="{FF2B5EF4-FFF2-40B4-BE49-F238E27FC236}">
                <a16:creationId xmlns:a16="http://schemas.microsoft.com/office/drawing/2014/main" id="{B830D40A-BE23-CBCA-AF2B-147CA25DB14D}"/>
              </a:ext>
            </a:extLst>
          </p:cNvPr>
          <p:cNvSpPr txBox="1"/>
          <p:nvPr/>
        </p:nvSpPr>
        <p:spPr>
          <a:xfrm>
            <a:off x="817406" y="3618836"/>
            <a:ext cx="444446" cy="215444"/>
          </a:xfrm>
          <a:prstGeom prst="rect">
            <a:avLst/>
          </a:prstGeom>
          <a:noFill/>
        </p:spPr>
        <p:txBody>
          <a:bodyPr wrap="square" rtlCol="0">
            <a:spAutoFit/>
          </a:bodyPr>
          <a:lstStyle/>
          <a:p>
            <a:r>
              <a:rPr lang="en-US" sz="800" dirty="0"/>
              <a:t>2.09</a:t>
            </a:r>
          </a:p>
        </p:txBody>
      </p:sp>
      <p:sp>
        <p:nvSpPr>
          <p:cNvPr id="22" name="TextBox 21">
            <a:extLst>
              <a:ext uri="{FF2B5EF4-FFF2-40B4-BE49-F238E27FC236}">
                <a16:creationId xmlns:a16="http://schemas.microsoft.com/office/drawing/2014/main" id="{0A74C66A-0ACC-9FA9-7ABF-5D4009A7C0B6}"/>
              </a:ext>
            </a:extLst>
          </p:cNvPr>
          <p:cNvSpPr txBox="1"/>
          <p:nvPr/>
        </p:nvSpPr>
        <p:spPr>
          <a:xfrm>
            <a:off x="817406" y="3944082"/>
            <a:ext cx="444446" cy="215444"/>
          </a:xfrm>
          <a:prstGeom prst="rect">
            <a:avLst/>
          </a:prstGeom>
          <a:noFill/>
        </p:spPr>
        <p:txBody>
          <a:bodyPr wrap="square" rtlCol="0">
            <a:spAutoFit/>
          </a:bodyPr>
          <a:lstStyle/>
          <a:p>
            <a:r>
              <a:rPr lang="en-US" sz="800" dirty="0"/>
              <a:t>1.07</a:t>
            </a:r>
          </a:p>
        </p:txBody>
      </p:sp>
      <p:sp>
        <p:nvSpPr>
          <p:cNvPr id="23" name="TextBox 22">
            <a:extLst>
              <a:ext uri="{FF2B5EF4-FFF2-40B4-BE49-F238E27FC236}">
                <a16:creationId xmlns:a16="http://schemas.microsoft.com/office/drawing/2014/main" id="{983EAFC6-3284-C578-DCF8-912A68AEB195}"/>
              </a:ext>
            </a:extLst>
          </p:cNvPr>
          <p:cNvSpPr txBox="1"/>
          <p:nvPr/>
        </p:nvSpPr>
        <p:spPr>
          <a:xfrm>
            <a:off x="1280663" y="2964024"/>
            <a:ext cx="444446" cy="215444"/>
          </a:xfrm>
          <a:prstGeom prst="rect">
            <a:avLst/>
          </a:prstGeom>
          <a:noFill/>
        </p:spPr>
        <p:txBody>
          <a:bodyPr wrap="square" rtlCol="0">
            <a:spAutoFit/>
          </a:bodyPr>
          <a:lstStyle/>
          <a:p>
            <a:r>
              <a:rPr lang="en-US" sz="800" dirty="0"/>
              <a:t>5.09</a:t>
            </a:r>
          </a:p>
        </p:txBody>
      </p:sp>
      <p:sp>
        <p:nvSpPr>
          <p:cNvPr id="24" name="TextBox 23">
            <a:extLst>
              <a:ext uri="{FF2B5EF4-FFF2-40B4-BE49-F238E27FC236}">
                <a16:creationId xmlns:a16="http://schemas.microsoft.com/office/drawing/2014/main" id="{08B56F19-170E-D90C-04B4-DEF2B6C25930}"/>
              </a:ext>
            </a:extLst>
          </p:cNvPr>
          <p:cNvSpPr txBox="1"/>
          <p:nvPr/>
        </p:nvSpPr>
        <p:spPr>
          <a:xfrm>
            <a:off x="1288650" y="3151362"/>
            <a:ext cx="444446" cy="215444"/>
          </a:xfrm>
          <a:prstGeom prst="rect">
            <a:avLst/>
          </a:prstGeom>
          <a:noFill/>
        </p:spPr>
        <p:txBody>
          <a:bodyPr wrap="square" rtlCol="0">
            <a:spAutoFit/>
          </a:bodyPr>
          <a:lstStyle/>
          <a:p>
            <a:r>
              <a:rPr lang="en-US" sz="800" dirty="0"/>
              <a:t>-0.09</a:t>
            </a:r>
          </a:p>
        </p:txBody>
      </p:sp>
      <p:sp>
        <p:nvSpPr>
          <p:cNvPr id="25" name="TextBox 24">
            <a:extLst>
              <a:ext uri="{FF2B5EF4-FFF2-40B4-BE49-F238E27FC236}">
                <a16:creationId xmlns:a16="http://schemas.microsoft.com/office/drawing/2014/main" id="{00D86060-29ED-A686-CEA4-F2EAA99C9334}"/>
              </a:ext>
            </a:extLst>
          </p:cNvPr>
          <p:cNvSpPr txBox="1"/>
          <p:nvPr/>
        </p:nvSpPr>
        <p:spPr>
          <a:xfrm>
            <a:off x="1280663" y="3366806"/>
            <a:ext cx="444446" cy="215444"/>
          </a:xfrm>
          <a:prstGeom prst="rect">
            <a:avLst/>
          </a:prstGeom>
          <a:noFill/>
        </p:spPr>
        <p:txBody>
          <a:bodyPr wrap="square" rtlCol="0">
            <a:spAutoFit/>
          </a:bodyPr>
          <a:lstStyle/>
          <a:p>
            <a:r>
              <a:rPr lang="en-US" sz="800" dirty="0"/>
              <a:t>7.09</a:t>
            </a:r>
          </a:p>
        </p:txBody>
      </p:sp>
      <p:sp>
        <p:nvSpPr>
          <p:cNvPr id="26" name="TextBox 25">
            <a:extLst>
              <a:ext uri="{FF2B5EF4-FFF2-40B4-BE49-F238E27FC236}">
                <a16:creationId xmlns:a16="http://schemas.microsoft.com/office/drawing/2014/main" id="{A42B0BC7-BE4C-B058-2B45-C913144830DA}"/>
              </a:ext>
            </a:extLst>
          </p:cNvPr>
          <p:cNvSpPr txBox="1"/>
          <p:nvPr/>
        </p:nvSpPr>
        <p:spPr>
          <a:xfrm>
            <a:off x="1267856" y="3592429"/>
            <a:ext cx="444446" cy="215444"/>
          </a:xfrm>
          <a:prstGeom prst="rect">
            <a:avLst/>
          </a:prstGeom>
          <a:noFill/>
        </p:spPr>
        <p:txBody>
          <a:bodyPr wrap="square" rtlCol="0">
            <a:spAutoFit/>
          </a:bodyPr>
          <a:lstStyle/>
          <a:p>
            <a:r>
              <a:rPr lang="en-US" sz="800" dirty="0"/>
              <a:t>2.09</a:t>
            </a:r>
          </a:p>
        </p:txBody>
      </p:sp>
      <p:sp>
        <p:nvSpPr>
          <p:cNvPr id="27" name="TextBox 26">
            <a:extLst>
              <a:ext uri="{FF2B5EF4-FFF2-40B4-BE49-F238E27FC236}">
                <a16:creationId xmlns:a16="http://schemas.microsoft.com/office/drawing/2014/main" id="{F0013A70-518A-3EF6-E001-A3FA11CDFE65}"/>
              </a:ext>
            </a:extLst>
          </p:cNvPr>
          <p:cNvSpPr txBox="1"/>
          <p:nvPr/>
        </p:nvSpPr>
        <p:spPr>
          <a:xfrm>
            <a:off x="1267856" y="3917675"/>
            <a:ext cx="444446" cy="215444"/>
          </a:xfrm>
          <a:prstGeom prst="rect">
            <a:avLst/>
          </a:prstGeom>
          <a:noFill/>
        </p:spPr>
        <p:txBody>
          <a:bodyPr wrap="square" rtlCol="0">
            <a:spAutoFit/>
          </a:bodyPr>
          <a:lstStyle/>
          <a:p>
            <a:r>
              <a:rPr lang="en-US" sz="800" dirty="0"/>
              <a:t>1.04</a:t>
            </a:r>
          </a:p>
        </p:txBody>
      </p:sp>
      <p:sp>
        <p:nvSpPr>
          <p:cNvPr id="28" name="TextBox 27">
            <a:extLst>
              <a:ext uri="{FF2B5EF4-FFF2-40B4-BE49-F238E27FC236}">
                <a16:creationId xmlns:a16="http://schemas.microsoft.com/office/drawing/2014/main" id="{A8D0103F-E8F8-2EB3-F342-4877F4611C3A}"/>
              </a:ext>
            </a:extLst>
          </p:cNvPr>
          <p:cNvSpPr txBox="1"/>
          <p:nvPr/>
        </p:nvSpPr>
        <p:spPr>
          <a:xfrm>
            <a:off x="1779130" y="2951752"/>
            <a:ext cx="444446" cy="215444"/>
          </a:xfrm>
          <a:prstGeom prst="rect">
            <a:avLst/>
          </a:prstGeom>
          <a:noFill/>
        </p:spPr>
        <p:txBody>
          <a:bodyPr wrap="square" rtlCol="0">
            <a:spAutoFit/>
          </a:bodyPr>
          <a:lstStyle/>
          <a:p>
            <a:r>
              <a:rPr lang="en-US" sz="800" dirty="0"/>
              <a:t>0.45</a:t>
            </a:r>
          </a:p>
        </p:txBody>
      </p:sp>
      <p:sp>
        <p:nvSpPr>
          <p:cNvPr id="29" name="TextBox 28">
            <a:extLst>
              <a:ext uri="{FF2B5EF4-FFF2-40B4-BE49-F238E27FC236}">
                <a16:creationId xmlns:a16="http://schemas.microsoft.com/office/drawing/2014/main" id="{3660ABF8-1E55-E2EA-44FC-205095501338}"/>
              </a:ext>
            </a:extLst>
          </p:cNvPr>
          <p:cNvSpPr txBox="1"/>
          <p:nvPr/>
        </p:nvSpPr>
        <p:spPr>
          <a:xfrm>
            <a:off x="1725494" y="3151362"/>
            <a:ext cx="444446" cy="215444"/>
          </a:xfrm>
          <a:prstGeom prst="rect">
            <a:avLst/>
          </a:prstGeom>
          <a:noFill/>
        </p:spPr>
        <p:txBody>
          <a:bodyPr wrap="square" rtlCol="0">
            <a:spAutoFit/>
          </a:bodyPr>
          <a:lstStyle/>
          <a:p>
            <a:r>
              <a:rPr lang="en-US" sz="800" dirty="0"/>
              <a:t>0.09</a:t>
            </a:r>
          </a:p>
        </p:txBody>
      </p:sp>
      <p:sp>
        <p:nvSpPr>
          <p:cNvPr id="30" name="TextBox 29">
            <a:extLst>
              <a:ext uri="{FF2B5EF4-FFF2-40B4-BE49-F238E27FC236}">
                <a16:creationId xmlns:a16="http://schemas.microsoft.com/office/drawing/2014/main" id="{2002F132-AD1C-648E-C41D-636763C9D1A4}"/>
              </a:ext>
            </a:extLst>
          </p:cNvPr>
          <p:cNvSpPr txBox="1"/>
          <p:nvPr/>
        </p:nvSpPr>
        <p:spPr>
          <a:xfrm>
            <a:off x="1717507" y="3366806"/>
            <a:ext cx="444446" cy="215444"/>
          </a:xfrm>
          <a:prstGeom prst="rect">
            <a:avLst/>
          </a:prstGeom>
          <a:noFill/>
        </p:spPr>
        <p:txBody>
          <a:bodyPr wrap="square" rtlCol="0">
            <a:spAutoFit/>
          </a:bodyPr>
          <a:lstStyle/>
          <a:p>
            <a:r>
              <a:rPr lang="en-US" sz="800" dirty="0"/>
              <a:t>-3.09</a:t>
            </a:r>
          </a:p>
        </p:txBody>
      </p:sp>
      <p:sp>
        <p:nvSpPr>
          <p:cNvPr id="31" name="TextBox 30">
            <a:extLst>
              <a:ext uri="{FF2B5EF4-FFF2-40B4-BE49-F238E27FC236}">
                <a16:creationId xmlns:a16="http://schemas.microsoft.com/office/drawing/2014/main" id="{003FEABF-4A0C-08F2-868C-454E41A3469D}"/>
              </a:ext>
            </a:extLst>
          </p:cNvPr>
          <p:cNvSpPr txBox="1"/>
          <p:nvPr/>
        </p:nvSpPr>
        <p:spPr>
          <a:xfrm>
            <a:off x="1704700" y="3592429"/>
            <a:ext cx="444446" cy="215444"/>
          </a:xfrm>
          <a:prstGeom prst="rect">
            <a:avLst/>
          </a:prstGeom>
          <a:noFill/>
        </p:spPr>
        <p:txBody>
          <a:bodyPr wrap="square" rtlCol="0">
            <a:spAutoFit/>
          </a:bodyPr>
          <a:lstStyle/>
          <a:p>
            <a:r>
              <a:rPr lang="en-US" sz="800" dirty="0"/>
              <a:t>2.05</a:t>
            </a:r>
          </a:p>
        </p:txBody>
      </p:sp>
      <p:sp>
        <p:nvSpPr>
          <p:cNvPr id="32" name="TextBox 31">
            <a:extLst>
              <a:ext uri="{FF2B5EF4-FFF2-40B4-BE49-F238E27FC236}">
                <a16:creationId xmlns:a16="http://schemas.microsoft.com/office/drawing/2014/main" id="{2E9BEA67-EF20-E870-9F3D-0A0B537FADAA}"/>
              </a:ext>
            </a:extLst>
          </p:cNvPr>
          <p:cNvSpPr txBox="1"/>
          <p:nvPr/>
        </p:nvSpPr>
        <p:spPr>
          <a:xfrm>
            <a:off x="1704700" y="3917675"/>
            <a:ext cx="444446" cy="215444"/>
          </a:xfrm>
          <a:prstGeom prst="rect">
            <a:avLst/>
          </a:prstGeom>
          <a:noFill/>
        </p:spPr>
        <p:txBody>
          <a:bodyPr wrap="square" rtlCol="0">
            <a:spAutoFit/>
          </a:bodyPr>
          <a:lstStyle/>
          <a:p>
            <a:r>
              <a:rPr lang="en-US" sz="800" dirty="0"/>
              <a:t>2.3</a:t>
            </a:r>
          </a:p>
        </p:txBody>
      </p:sp>
      <p:sp>
        <p:nvSpPr>
          <p:cNvPr id="33" name="TextBox 32">
            <a:extLst>
              <a:ext uri="{FF2B5EF4-FFF2-40B4-BE49-F238E27FC236}">
                <a16:creationId xmlns:a16="http://schemas.microsoft.com/office/drawing/2014/main" id="{A30EF3CC-669B-87F2-29F7-D3CC2C0C03B1}"/>
              </a:ext>
            </a:extLst>
          </p:cNvPr>
          <p:cNvSpPr txBox="1"/>
          <p:nvPr/>
        </p:nvSpPr>
        <p:spPr>
          <a:xfrm>
            <a:off x="5110093" y="2856302"/>
            <a:ext cx="444446" cy="215444"/>
          </a:xfrm>
          <a:prstGeom prst="rect">
            <a:avLst/>
          </a:prstGeom>
          <a:noFill/>
        </p:spPr>
        <p:txBody>
          <a:bodyPr wrap="square" rtlCol="0">
            <a:spAutoFit/>
          </a:bodyPr>
          <a:lstStyle/>
          <a:p>
            <a:r>
              <a:rPr lang="en-US" sz="800" dirty="0"/>
              <a:t>0.0</a:t>
            </a:r>
          </a:p>
        </p:txBody>
      </p:sp>
      <p:sp>
        <p:nvSpPr>
          <p:cNvPr id="34" name="TextBox 33">
            <a:extLst>
              <a:ext uri="{FF2B5EF4-FFF2-40B4-BE49-F238E27FC236}">
                <a16:creationId xmlns:a16="http://schemas.microsoft.com/office/drawing/2014/main" id="{C23E6EAF-34B3-8D04-4163-B6BA5D2991CB}"/>
              </a:ext>
            </a:extLst>
          </p:cNvPr>
          <p:cNvSpPr txBox="1"/>
          <p:nvPr/>
        </p:nvSpPr>
        <p:spPr>
          <a:xfrm>
            <a:off x="5118080" y="3043640"/>
            <a:ext cx="444446" cy="215444"/>
          </a:xfrm>
          <a:prstGeom prst="rect">
            <a:avLst/>
          </a:prstGeom>
          <a:noFill/>
        </p:spPr>
        <p:txBody>
          <a:bodyPr wrap="square" rtlCol="0">
            <a:spAutoFit/>
          </a:bodyPr>
          <a:lstStyle/>
          <a:p>
            <a:r>
              <a:rPr lang="en-US" sz="800" dirty="0"/>
              <a:t>0.0</a:t>
            </a:r>
          </a:p>
        </p:txBody>
      </p:sp>
      <p:sp>
        <p:nvSpPr>
          <p:cNvPr id="35" name="TextBox 34">
            <a:extLst>
              <a:ext uri="{FF2B5EF4-FFF2-40B4-BE49-F238E27FC236}">
                <a16:creationId xmlns:a16="http://schemas.microsoft.com/office/drawing/2014/main" id="{0FB57759-29AD-C5DC-020C-99FEB1098920}"/>
              </a:ext>
            </a:extLst>
          </p:cNvPr>
          <p:cNvSpPr txBox="1"/>
          <p:nvPr/>
        </p:nvSpPr>
        <p:spPr>
          <a:xfrm>
            <a:off x="5110093" y="3259084"/>
            <a:ext cx="444446" cy="215444"/>
          </a:xfrm>
          <a:prstGeom prst="rect">
            <a:avLst/>
          </a:prstGeom>
          <a:noFill/>
        </p:spPr>
        <p:txBody>
          <a:bodyPr wrap="square" rtlCol="0">
            <a:spAutoFit/>
          </a:bodyPr>
          <a:lstStyle/>
          <a:p>
            <a:r>
              <a:rPr lang="en-US" sz="800" dirty="0"/>
              <a:t>0.2</a:t>
            </a:r>
          </a:p>
        </p:txBody>
      </p:sp>
      <p:sp>
        <p:nvSpPr>
          <p:cNvPr id="36" name="TextBox 35">
            <a:extLst>
              <a:ext uri="{FF2B5EF4-FFF2-40B4-BE49-F238E27FC236}">
                <a16:creationId xmlns:a16="http://schemas.microsoft.com/office/drawing/2014/main" id="{593A7AC3-7797-63A6-8FAA-7FE40660F71C}"/>
              </a:ext>
            </a:extLst>
          </p:cNvPr>
          <p:cNvSpPr txBox="1"/>
          <p:nvPr/>
        </p:nvSpPr>
        <p:spPr>
          <a:xfrm>
            <a:off x="5097286" y="3484707"/>
            <a:ext cx="444446" cy="215444"/>
          </a:xfrm>
          <a:prstGeom prst="rect">
            <a:avLst/>
          </a:prstGeom>
          <a:noFill/>
        </p:spPr>
        <p:txBody>
          <a:bodyPr wrap="square" rtlCol="0">
            <a:spAutoFit/>
          </a:bodyPr>
          <a:lstStyle/>
          <a:p>
            <a:r>
              <a:rPr lang="en-US" sz="800" dirty="0"/>
              <a:t>0.4</a:t>
            </a:r>
          </a:p>
        </p:txBody>
      </p:sp>
      <p:sp>
        <p:nvSpPr>
          <p:cNvPr id="37" name="TextBox 36">
            <a:extLst>
              <a:ext uri="{FF2B5EF4-FFF2-40B4-BE49-F238E27FC236}">
                <a16:creationId xmlns:a16="http://schemas.microsoft.com/office/drawing/2014/main" id="{1D43A8DD-CAE8-EA02-307C-37E4BC19972F}"/>
              </a:ext>
            </a:extLst>
          </p:cNvPr>
          <p:cNvSpPr txBox="1"/>
          <p:nvPr/>
        </p:nvSpPr>
        <p:spPr>
          <a:xfrm>
            <a:off x="5097286" y="3809953"/>
            <a:ext cx="444446" cy="215444"/>
          </a:xfrm>
          <a:prstGeom prst="rect">
            <a:avLst/>
          </a:prstGeom>
          <a:noFill/>
        </p:spPr>
        <p:txBody>
          <a:bodyPr wrap="square" rtlCol="0">
            <a:spAutoFit/>
          </a:bodyPr>
          <a:lstStyle/>
          <a:p>
            <a:r>
              <a:rPr lang="en-US" sz="800" dirty="0"/>
              <a:t>2.3</a:t>
            </a:r>
          </a:p>
        </p:txBody>
      </p:sp>
      <p:sp>
        <p:nvSpPr>
          <p:cNvPr id="38" name="Rounded Rectangle 37">
            <a:extLst>
              <a:ext uri="{FF2B5EF4-FFF2-40B4-BE49-F238E27FC236}">
                <a16:creationId xmlns:a16="http://schemas.microsoft.com/office/drawing/2014/main" id="{3DD07B7D-16DD-C988-D70E-8700D03FAF53}"/>
              </a:ext>
            </a:extLst>
          </p:cNvPr>
          <p:cNvSpPr/>
          <p:nvPr/>
        </p:nvSpPr>
        <p:spPr>
          <a:xfrm>
            <a:off x="9562063" y="3330145"/>
            <a:ext cx="1362081" cy="4777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Static Embedding</a:t>
            </a:r>
          </a:p>
        </p:txBody>
      </p:sp>
      <p:cxnSp>
        <p:nvCxnSpPr>
          <p:cNvPr id="40" name="Straight Arrow Connector 39">
            <a:extLst>
              <a:ext uri="{FF2B5EF4-FFF2-40B4-BE49-F238E27FC236}">
                <a16:creationId xmlns:a16="http://schemas.microsoft.com/office/drawing/2014/main" id="{C7132E09-DAFE-EECD-E811-7F7DE1C02B9A}"/>
              </a:ext>
            </a:extLst>
          </p:cNvPr>
          <p:cNvCxnSpPr/>
          <p:nvPr/>
        </p:nvCxnSpPr>
        <p:spPr>
          <a:xfrm>
            <a:off x="1050324" y="2724695"/>
            <a:ext cx="0" cy="1255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A703DC2E-F2F3-B24C-272A-3C93490C2597}"/>
              </a:ext>
            </a:extLst>
          </p:cNvPr>
          <p:cNvCxnSpPr/>
          <p:nvPr/>
        </p:nvCxnSpPr>
        <p:spPr>
          <a:xfrm>
            <a:off x="1425047" y="2724695"/>
            <a:ext cx="0" cy="1255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7647EBE5-67B2-BB90-6731-E64EDD44F2A9}"/>
              </a:ext>
            </a:extLst>
          </p:cNvPr>
          <p:cNvCxnSpPr>
            <a:cxnSpLocks/>
          </p:cNvCxnSpPr>
          <p:nvPr/>
        </p:nvCxnSpPr>
        <p:spPr>
          <a:xfrm flipH="1">
            <a:off x="1931207" y="2710352"/>
            <a:ext cx="8523" cy="1814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006E121F-1515-595D-F2B0-073A67AF28A2}"/>
              </a:ext>
            </a:extLst>
          </p:cNvPr>
          <p:cNvCxnSpPr>
            <a:cxnSpLocks/>
          </p:cNvCxnSpPr>
          <p:nvPr/>
        </p:nvCxnSpPr>
        <p:spPr>
          <a:xfrm flipH="1">
            <a:off x="5275833" y="2677777"/>
            <a:ext cx="8523" cy="1814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EE84FF6A-2209-E90E-70C8-08262AAB4F99}"/>
              </a:ext>
            </a:extLst>
          </p:cNvPr>
          <p:cNvSpPr txBox="1"/>
          <p:nvPr/>
        </p:nvSpPr>
        <p:spPr>
          <a:xfrm>
            <a:off x="11130534" y="2015296"/>
            <a:ext cx="1276375" cy="646331"/>
          </a:xfrm>
          <a:prstGeom prst="rect">
            <a:avLst/>
          </a:prstGeom>
          <a:noFill/>
        </p:spPr>
        <p:txBody>
          <a:bodyPr wrap="none" rtlCol="0">
            <a:spAutoFit/>
          </a:bodyPr>
          <a:lstStyle/>
          <a:p>
            <a:r>
              <a:rPr lang="en-US" dirty="0"/>
              <a:t>GPT </a:t>
            </a:r>
          </a:p>
          <a:p>
            <a:r>
              <a:rPr lang="en-US" dirty="0"/>
              <a:t>50k Tokens</a:t>
            </a:r>
          </a:p>
        </p:txBody>
      </p:sp>
      <p:sp>
        <p:nvSpPr>
          <p:cNvPr id="48" name="Rounded Rectangle 47">
            <a:extLst>
              <a:ext uri="{FF2B5EF4-FFF2-40B4-BE49-F238E27FC236}">
                <a16:creationId xmlns:a16="http://schemas.microsoft.com/office/drawing/2014/main" id="{975451B7-76AA-7C8C-A55F-D96C8C108FC1}"/>
              </a:ext>
            </a:extLst>
          </p:cNvPr>
          <p:cNvSpPr/>
          <p:nvPr/>
        </p:nvSpPr>
        <p:spPr>
          <a:xfrm>
            <a:off x="9562063" y="4380751"/>
            <a:ext cx="1362081" cy="4777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Positional Encoding</a:t>
            </a:r>
          </a:p>
        </p:txBody>
      </p:sp>
      <p:sp>
        <p:nvSpPr>
          <p:cNvPr id="49" name="Double Bracket 48">
            <a:extLst>
              <a:ext uri="{FF2B5EF4-FFF2-40B4-BE49-F238E27FC236}">
                <a16:creationId xmlns:a16="http://schemas.microsoft.com/office/drawing/2014/main" id="{CB55CF5C-CD40-29CF-67F0-E0A2FEEC799A}"/>
              </a:ext>
            </a:extLst>
          </p:cNvPr>
          <p:cNvSpPr/>
          <p:nvPr/>
        </p:nvSpPr>
        <p:spPr>
          <a:xfrm>
            <a:off x="804859" y="4453870"/>
            <a:ext cx="331287" cy="649471"/>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Double Bracket 49">
            <a:extLst>
              <a:ext uri="{FF2B5EF4-FFF2-40B4-BE49-F238E27FC236}">
                <a16:creationId xmlns:a16="http://schemas.microsoft.com/office/drawing/2014/main" id="{B457D55F-1D45-B756-67E8-DDB3D5039C70}"/>
              </a:ext>
            </a:extLst>
          </p:cNvPr>
          <p:cNvSpPr/>
          <p:nvPr/>
        </p:nvSpPr>
        <p:spPr>
          <a:xfrm>
            <a:off x="5105408" y="4400278"/>
            <a:ext cx="290084" cy="703064"/>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Double Bracket 50">
            <a:extLst>
              <a:ext uri="{FF2B5EF4-FFF2-40B4-BE49-F238E27FC236}">
                <a16:creationId xmlns:a16="http://schemas.microsoft.com/office/drawing/2014/main" id="{81A165E3-D76B-8691-B56A-7231A1632B63}"/>
              </a:ext>
            </a:extLst>
          </p:cNvPr>
          <p:cNvSpPr/>
          <p:nvPr/>
        </p:nvSpPr>
        <p:spPr>
          <a:xfrm>
            <a:off x="1288674" y="4468010"/>
            <a:ext cx="313283" cy="635331"/>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Double Bracket 51">
            <a:extLst>
              <a:ext uri="{FF2B5EF4-FFF2-40B4-BE49-F238E27FC236}">
                <a16:creationId xmlns:a16="http://schemas.microsoft.com/office/drawing/2014/main" id="{E15D9DC5-CC31-C378-1892-927D1AC4912C}"/>
              </a:ext>
            </a:extLst>
          </p:cNvPr>
          <p:cNvSpPr/>
          <p:nvPr/>
        </p:nvSpPr>
        <p:spPr>
          <a:xfrm>
            <a:off x="1738186" y="4468010"/>
            <a:ext cx="332887" cy="635331"/>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TextBox 52">
            <a:extLst>
              <a:ext uri="{FF2B5EF4-FFF2-40B4-BE49-F238E27FC236}">
                <a16:creationId xmlns:a16="http://schemas.microsoft.com/office/drawing/2014/main" id="{DDECEB1C-705A-B802-A76F-1B8386B20734}"/>
              </a:ext>
            </a:extLst>
          </p:cNvPr>
          <p:cNvSpPr txBox="1"/>
          <p:nvPr/>
        </p:nvSpPr>
        <p:spPr>
          <a:xfrm>
            <a:off x="796872" y="4540463"/>
            <a:ext cx="444446" cy="215444"/>
          </a:xfrm>
          <a:prstGeom prst="rect">
            <a:avLst/>
          </a:prstGeom>
          <a:noFill/>
        </p:spPr>
        <p:txBody>
          <a:bodyPr wrap="square" rtlCol="0">
            <a:spAutoFit/>
          </a:bodyPr>
          <a:lstStyle/>
          <a:p>
            <a:r>
              <a:rPr lang="en-US" sz="800" dirty="0"/>
              <a:t>0.1</a:t>
            </a:r>
          </a:p>
        </p:txBody>
      </p:sp>
      <p:sp>
        <p:nvSpPr>
          <p:cNvPr id="54" name="TextBox 53">
            <a:extLst>
              <a:ext uri="{FF2B5EF4-FFF2-40B4-BE49-F238E27FC236}">
                <a16:creationId xmlns:a16="http://schemas.microsoft.com/office/drawing/2014/main" id="{10072B0C-0EC7-DAA4-DD58-30554BBDF440}"/>
              </a:ext>
            </a:extLst>
          </p:cNvPr>
          <p:cNvSpPr txBox="1"/>
          <p:nvPr/>
        </p:nvSpPr>
        <p:spPr>
          <a:xfrm>
            <a:off x="792467" y="4741828"/>
            <a:ext cx="444446" cy="215444"/>
          </a:xfrm>
          <a:prstGeom prst="rect">
            <a:avLst/>
          </a:prstGeom>
          <a:noFill/>
        </p:spPr>
        <p:txBody>
          <a:bodyPr wrap="square" rtlCol="0">
            <a:spAutoFit/>
          </a:bodyPr>
          <a:lstStyle/>
          <a:p>
            <a:r>
              <a:rPr lang="en-US" sz="800" dirty="0"/>
              <a:t>0.2</a:t>
            </a:r>
          </a:p>
        </p:txBody>
      </p:sp>
      <p:sp>
        <p:nvSpPr>
          <p:cNvPr id="68" name="TextBox 67">
            <a:extLst>
              <a:ext uri="{FF2B5EF4-FFF2-40B4-BE49-F238E27FC236}">
                <a16:creationId xmlns:a16="http://schemas.microsoft.com/office/drawing/2014/main" id="{67E0A54C-589A-FC09-C49F-3A458DCFF6CE}"/>
              </a:ext>
            </a:extLst>
          </p:cNvPr>
          <p:cNvSpPr txBox="1"/>
          <p:nvPr/>
        </p:nvSpPr>
        <p:spPr>
          <a:xfrm>
            <a:off x="5076752" y="4406334"/>
            <a:ext cx="444446" cy="215444"/>
          </a:xfrm>
          <a:prstGeom prst="rect">
            <a:avLst/>
          </a:prstGeom>
          <a:noFill/>
        </p:spPr>
        <p:txBody>
          <a:bodyPr wrap="square" rtlCol="0">
            <a:spAutoFit/>
          </a:bodyPr>
          <a:lstStyle/>
          <a:p>
            <a:r>
              <a:rPr lang="en-US" sz="800" dirty="0"/>
              <a:t>0.0</a:t>
            </a:r>
          </a:p>
        </p:txBody>
      </p:sp>
      <p:sp>
        <p:nvSpPr>
          <p:cNvPr id="69" name="TextBox 68">
            <a:extLst>
              <a:ext uri="{FF2B5EF4-FFF2-40B4-BE49-F238E27FC236}">
                <a16:creationId xmlns:a16="http://schemas.microsoft.com/office/drawing/2014/main" id="{FE37DB64-996D-6937-E52D-99028C91DF09}"/>
              </a:ext>
            </a:extLst>
          </p:cNvPr>
          <p:cNvSpPr txBox="1"/>
          <p:nvPr/>
        </p:nvSpPr>
        <p:spPr>
          <a:xfrm>
            <a:off x="5084739" y="4593672"/>
            <a:ext cx="444446" cy="215444"/>
          </a:xfrm>
          <a:prstGeom prst="rect">
            <a:avLst/>
          </a:prstGeom>
          <a:noFill/>
        </p:spPr>
        <p:txBody>
          <a:bodyPr wrap="square" rtlCol="0">
            <a:spAutoFit/>
          </a:bodyPr>
          <a:lstStyle/>
          <a:p>
            <a:r>
              <a:rPr lang="en-US" sz="800" dirty="0"/>
              <a:t>0.4</a:t>
            </a:r>
          </a:p>
        </p:txBody>
      </p:sp>
      <p:sp>
        <p:nvSpPr>
          <p:cNvPr id="73" name="TextBox 72">
            <a:extLst>
              <a:ext uri="{FF2B5EF4-FFF2-40B4-BE49-F238E27FC236}">
                <a16:creationId xmlns:a16="http://schemas.microsoft.com/office/drawing/2014/main" id="{563029FE-6AEB-B073-ED26-47571557751D}"/>
              </a:ext>
            </a:extLst>
          </p:cNvPr>
          <p:cNvSpPr txBox="1"/>
          <p:nvPr/>
        </p:nvSpPr>
        <p:spPr>
          <a:xfrm>
            <a:off x="1282611" y="4521015"/>
            <a:ext cx="444446" cy="215444"/>
          </a:xfrm>
          <a:prstGeom prst="rect">
            <a:avLst/>
          </a:prstGeom>
          <a:noFill/>
        </p:spPr>
        <p:txBody>
          <a:bodyPr wrap="square" rtlCol="0">
            <a:spAutoFit/>
          </a:bodyPr>
          <a:lstStyle/>
          <a:p>
            <a:r>
              <a:rPr lang="en-US" sz="800" dirty="0"/>
              <a:t>0.0</a:t>
            </a:r>
          </a:p>
        </p:txBody>
      </p:sp>
      <p:sp>
        <p:nvSpPr>
          <p:cNvPr id="74" name="TextBox 73">
            <a:extLst>
              <a:ext uri="{FF2B5EF4-FFF2-40B4-BE49-F238E27FC236}">
                <a16:creationId xmlns:a16="http://schemas.microsoft.com/office/drawing/2014/main" id="{2B5490FE-FDC1-8E3C-586D-695456CA52DD}"/>
              </a:ext>
            </a:extLst>
          </p:cNvPr>
          <p:cNvSpPr txBox="1"/>
          <p:nvPr/>
        </p:nvSpPr>
        <p:spPr>
          <a:xfrm>
            <a:off x="1278206" y="4722380"/>
            <a:ext cx="444446" cy="215444"/>
          </a:xfrm>
          <a:prstGeom prst="rect">
            <a:avLst/>
          </a:prstGeom>
          <a:noFill/>
        </p:spPr>
        <p:txBody>
          <a:bodyPr wrap="square" rtlCol="0">
            <a:spAutoFit/>
          </a:bodyPr>
          <a:lstStyle/>
          <a:p>
            <a:r>
              <a:rPr lang="en-US" sz="800" dirty="0"/>
              <a:t>0.2</a:t>
            </a:r>
          </a:p>
        </p:txBody>
      </p:sp>
      <p:sp>
        <p:nvSpPr>
          <p:cNvPr id="75" name="TextBox 74">
            <a:extLst>
              <a:ext uri="{FF2B5EF4-FFF2-40B4-BE49-F238E27FC236}">
                <a16:creationId xmlns:a16="http://schemas.microsoft.com/office/drawing/2014/main" id="{4C12F95D-D324-DD2A-3A1A-D474D59B5A67}"/>
              </a:ext>
            </a:extLst>
          </p:cNvPr>
          <p:cNvSpPr txBox="1"/>
          <p:nvPr/>
        </p:nvSpPr>
        <p:spPr>
          <a:xfrm>
            <a:off x="1708984" y="4494733"/>
            <a:ext cx="444446" cy="215444"/>
          </a:xfrm>
          <a:prstGeom prst="rect">
            <a:avLst/>
          </a:prstGeom>
          <a:noFill/>
        </p:spPr>
        <p:txBody>
          <a:bodyPr wrap="square" rtlCol="0">
            <a:spAutoFit/>
          </a:bodyPr>
          <a:lstStyle/>
          <a:p>
            <a:r>
              <a:rPr lang="en-US" sz="800" dirty="0"/>
              <a:t>0.1</a:t>
            </a:r>
          </a:p>
        </p:txBody>
      </p:sp>
      <p:sp>
        <p:nvSpPr>
          <p:cNvPr id="76" name="TextBox 75">
            <a:extLst>
              <a:ext uri="{FF2B5EF4-FFF2-40B4-BE49-F238E27FC236}">
                <a16:creationId xmlns:a16="http://schemas.microsoft.com/office/drawing/2014/main" id="{D643DF7D-7FF8-F0AD-FD4F-16673F9A8720}"/>
              </a:ext>
            </a:extLst>
          </p:cNvPr>
          <p:cNvSpPr txBox="1"/>
          <p:nvPr/>
        </p:nvSpPr>
        <p:spPr>
          <a:xfrm>
            <a:off x="1704579" y="4696098"/>
            <a:ext cx="444446" cy="215444"/>
          </a:xfrm>
          <a:prstGeom prst="rect">
            <a:avLst/>
          </a:prstGeom>
          <a:noFill/>
        </p:spPr>
        <p:txBody>
          <a:bodyPr wrap="square" rtlCol="0">
            <a:spAutoFit/>
          </a:bodyPr>
          <a:lstStyle/>
          <a:p>
            <a:r>
              <a:rPr lang="en-US" sz="800" dirty="0"/>
              <a:t>0.2</a:t>
            </a:r>
          </a:p>
        </p:txBody>
      </p:sp>
      <p:sp>
        <p:nvSpPr>
          <p:cNvPr id="77" name="Plus 76">
            <a:extLst>
              <a:ext uri="{FF2B5EF4-FFF2-40B4-BE49-F238E27FC236}">
                <a16:creationId xmlns:a16="http://schemas.microsoft.com/office/drawing/2014/main" id="{513B06E4-49F2-4DB2-1F53-765D049EC657}"/>
              </a:ext>
            </a:extLst>
          </p:cNvPr>
          <p:cNvSpPr/>
          <p:nvPr/>
        </p:nvSpPr>
        <p:spPr>
          <a:xfrm>
            <a:off x="838200" y="4159526"/>
            <a:ext cx="212124" cy="240752"/>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Plus 77">
            <a:extLst>
              <a:ext uri="{FF2B5EF4-FFF2-40B4-BE49-F238E27FC236}">
                <a16:creationId xmlns:a16="http://schemas.microsoft.com/office/drawing/2014/main" id="{81A2C312-BBB2-AA70-1C6B-0ED31BE1F872}"/>
              </a:ext>
            </a:extLst>
          </p:cNvPr>
          <p:cNvSpPr/>
          <p:nvPr/>
        </p:nvSpPr>
        <p:spPr>
          <a:xfrm>
            <a:off x="1311251" y="4188649"/>
            <a:ext cx="212124" cy="240752"/>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Plus 78">
            <a:extLst>
              <a:ext uri="{FF2B5EF4-FFF2-40B4-BE49-F238E27FC236}">
                <a16:creationId xmlns:a16="http://schemas.microsoft.com/office/drawing/2014/main" id="{DFB92672-10FA-2C01-52AC-E239243AC148}"/>
              </a:ext>
            </a:extLst>
          </p:cNvPr>
          <p:cNvSpPr/>
          <p:nvPr/>
        </p:nvSpPr>
        <p:spPr>
          <a:xfrm>
            <a:off x="1786385" y="4155963"/>
            <a:ext cx="212124" cy="240752"/>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Plus 79">
            <a:extLst>
              <a:ext uri="{FF2B5EF4-FFF2-40B4-BE49-F238E27FC236}">
                <a16:creationId xmlns:a16="http://schemas.microsoft.com/office/drawing/2014/main" id="{F8A876C7-AC5C-767A-2C50-C56B05111874}"/>
              </a:ext>
            </a:extLst>
          </p:cNvPr>
          <p:cNvSpPr/>
          <p:nvPr/>
        </p:nvSpPr>
        <p:spPr>
          <a:xfrm>
            <a:off x="5168666" y="4135193"/>
            <a:ext cx="212124" cy="240752"/>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80">
            <a:extLst>
              <a:ext uri="{FF2B5EF4-FFF2-40B4-BE49-F238E27FC236}">
                <a16:creationId xmlns:a16="http://schemas.microsoft.com/office/drawing/2014/main" id="{37557C40-0300-4357-309B-EA974EFA1DAD}"/>
              </a:ext>
            </a:extLst>
          </p:cNvPr>
          <p:cNvPicPr>
            <a:picLocks noChangeAspect="1"/>
          </p:cNvPicPr>
          <p:nvPr/>
        </p:nvPicPr>
        <p:blipFill>
          <a:blip r:embed="rId2"/>
          <a:stretch>
            <a:fillRect/>
          </a:stretch>
        </p:blipFill>
        <p:spPr>
          <a:xfrm>
            <a:off x="5861303" y="4236483"/>
            <a:ext cx="3154420" cy="645935"/>
          </a:xfrm>
          <a:prstGeom prst="rect">
            <a:avLst/>
          </a:prstGeom>
        </p:spPr>
      </p:pic>
      <p:sp>
        <p:nvSpPr>
          <p:cNvPr id="82" name="Equal 81">
            <a:extLst>
              <a:ext uri="{FF2B5EF4-FFF2-40B4-BE49-F238E27FC236}">
                <a16:creationId xmlns:a16="http://schemas.microsoft.com/office/drawing/2014/main" id="{EE26456F-01AC-EA46-6603-7D59BAF9BCAB}"/>
              </a:ext>
            </a:extLst>
          </p:cNvPr>
          <p:cNvSpPr/>
          <p:nvPr/>
        </p:nvSpPr>
        <p:spPr>
          <a:xfrm>
            <a:off x="858994" y="5338119"/>
            <a:ext cx="191330" cy="327492"/>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Equal 82">
            <a:extLst>
              <a:ext uri="{FF2B5EF4-FFF2-40B4-BE49-F238E27FC236}">
                <a16:creationId xmlns:a16="http://schemas.microsoft.com/office/drawing/2014/main" id="{1F78EE28-BECB-63BC-E854-88660884AD0C}"/>
              </a:ext>
            </a:extLst>
          </p:cNvPr>
          <p:cNvSpPr/>
          <p:nvPr/>
        </p:nvSpPr>
        <p:spPr>
          <a:xfrm>
            <a:off x="1308165" y="5319622"/>
            <a:ext cx="225519" cy="327492"/>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4" name="Equal 83">
            <a:extLst>
              <a:ext uri="{FF2B5EF4-FFF2-40B4-BE49-F238E27FC236}">
                <a16:creationId xmlns:a16="http://schemas.microsoft.com/office/drawing/2014/main" id="{92F65F5F-9C3F-5022-E1D5-A29B502DB524}"/>
              </a:ext>
            </a:extLst>
          </p:cNvPr>
          <p:cNvSpPr/>
          <p:nvPr/>
        </p:nvSpPr>
        <p:spPr>
          <a:xfrm>
            <a:off x="1770146" y="5338119"/>
            <a:ext cx="225519" cy="327492"/>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Equal 84">
            <a:extLst>
              <a:ext uri="{FF2B5EF4-FFF2-40B4-BE49-F238E27FC236}">
                <a16:creationId xmlns:a16="http://schemas.microsoft.com/office/drawing/2014/main" id="{08FAF018-32E8-D461-95D4-1E6E50620471}"/>
              </a:ext>
            </a:extLst>
          </p:cNvPr>
          <p:cNvSpPr/>
          <p:nvPr/>
        </p:nvSpPr>
        <p:spPr>
          <a:xfrm>
            <a:off x="5124428" y="5293600"/>
            <a:ext cx="225519" cy="327492"/>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Double Bracket 85">
            <a:extLst>
              <a:ext uri="{FF2B5EF4-FFF2-40B4-BE49-F238E27FC236}">
                <a16:creationId xmlns:a16="http://schemas.microsoft.com/office/drawing/2014/main" id="{FC43C8EF-7684-959C-1609-978C16933015}"/>
              </a:ext>
            </a:extLst>
          </p:cNvPr>
          <p:cNvSpPr/>
          <p:nvPr/>
        </p:nvSpPr>
        <p:spPr>
          <a:xfrm>
            <a:off x="1251669" y="5890166"/>
            <a:ext cx="331287" cy="649471"/>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7" name="Double Bracket 86">
            <a:extLst>
              <a:ext uri="{FF2B5EF4-FFF2-40B4-BE49-F238E27FC236}">
                <a16:creationId xmlns:a16="http://schemas.microsoft.com/office/drawing/2014/main" id="{021AF9E2-9D87-5B89-78E5-CDDDA7505C7F}"/>
              </a:ext>
            </a:extLst>
          </p:cNvPr>
          <p:cNvSpPr/>
          <p:nvPr/>
        </p:nvSpPr>
        <p:spPr>
          <a:xfrm>
            <a:off x="799220" y="5887363"/>
            <a:ext cx="251104" cy="632417"/>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88" name="Double Bracket 87">
            <a:extLst>
              <a:ext uri="{FF2B5EF4-FFF2-40B4-BE49-F238E27FC236}">
                <a16:creationId xmlns:a16="http://schemas.microsoft.com/office/drawing/2014/main" id="{46BD4B78-C048-1C18-7E54-FA66520FEB4A}"/>
              </a:ext>
            </a:extLst>
          </p:cNvPr>
          <p:cNvSpPr/>
          <p:nvPr/>
        </p:nvSpPr>
        <p:spPr>
          <a:xfrm>
            <a:off x="1738985" y="5910008"/>
            <a:ext cx="331288" cy="590450"/>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9" name="Double Bracket 88">
            <a:extLst>
              <a:ext uri="{FF2B5EF4-FFF2-40B4-BE49-F238E27FC236}">
                <a16:creationId xmlns:a16="http://schemas.microsoft.com/office/drawing/2014/main" id="{FF022474-40EF-28BF-2C18-5341918B79AF}"/>
              </a:ext>
            </a:extLst>
          </p:cNvPr>
          <p:cNvSpPr/>
          <p:nvPr/>
        </p:nvSpPr>
        <p:spPr>
          <a:xfrm>
            <a:off x="5104158" y="5879852"/>
            <a:ext cx="251104" cy="632417"/>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92" name="TextBox 91">
            <a:extLst>
              <a:ext uri="{FF2B5EF4-FFF2-40B4-BE49-F238E27FC236}">
                <a16:creationId xmlns:a16="http://schemas.microsoft.com/office/drawing/2014/main" id="{7158BDB8-D16A-926C-4428-A1C464356A9E}"/>
              </a:ext>
            </a:extLst>
          </p:cNvPr>
          <p:cNvSpPr txBox="1"/>
          <p:nvPr/>
        </p:nvSpPr>
        <p:spPr>
          <a:xfrm>
            <a:off x="748279" y="5879852"/>
            <a:ext cx="444446" cy="215444"/>
          </a:xfrm>
          <a:prstGeom prst="rect">
            <a:avLst/>
          </a:prstGeom>
          <a:noFill/>
        </p:spPr>
        <p:txBody>
          <a:bodyPr wrap="square" rtlCol="0">
            <a:spAutoFit/>
          </a:bodyPr>
          <a:lstStyle/>
          <a:p>
            <a:r>
              <a:rPr lang="en-US" sz="800" dirty="0"/>
              <a:t>1.19</a:t>
            </a:r>
          </a:p>
        </p:txBody>
      </p:sp>
      <p:sp>
        <p:nvSpPr>
          <p:cNvPr id="93" name="TextBox 92">
            <a:extLst>
              <a:ext uri="{FF2B5EF4-FFF2-40B4-BE49-F238E27FC236}">
                <a16:creationId xmlns:a16="http://schemas.microsoft.com/office/drawing/2014/main" id="{7F747D36-6A12-C527-3CE5-A557539B51F9}"/>
              </a:ext>
            </a:extLst>
          </p:cNvPr>
          <p:cNvSpPr txBox="1"/>
          <p:nvPr/>
        </p:nvSpPr>
        <p:spPr>
          <a:xfrm>
            <a:off x="748279" y="6017068"/>
            <a:ext cx="444446" cy="215444"/>
          </a:xfrm>
          <a:prstGeom prst="rect">
            <a:avLst/>
          </a:prstGeom>
          <a:noFill/>
        </p:spPr>
        <p:txBody>
          <a:bodyPr wrap="square" rtlCol="0">
            <a:spAutoFit/>
          </a:bodyPr>
          <a:lstStyle/>
          <a:p>
            <a:r>
              <a:rPr lang="en-US" sz="800" dirty="0"/>
              <a:t>0.29</a:t>
            </a:r>
          </a:p>
        </p:txBody>
      </p:sp>
      <p:sp>
        <p:nvSpPr>
          <p:cNvPr id="94" name="TextBox 93">
            <a:extLst>
              <a:ext uri="{FF2B5EF4-FFF2-40B4-BE49-F238E27FC236}">
                <a16:creationId xmlns:a16="http://schemas.microsoft.com/office/drawing/2014/main" id="{AF7E221E-065F-84B4-A94D-9C2EE7C88BC2}"/>
              </a:ext>
            </a:extLst>
          </p:cNvPr>
          <p:cNvSpPr txBox="1"/>
          <p:nvPr/>
        </p:nvSpPr>
        <p:spPr>
          <a:xfrm>
            <a:off x="746628" y="6212542"/>
            <a:ext cx="444446" cy="215444"/>
          </a:xfrm>
          <a:prstGeom prst="rect">
            <a:avLst/>
          </a:prstGeom>
          <a:noFill/>
        </p:spPr>
        <p:txBody>
          <a:bodyPr wrap="square" rtlCol="0">
            <a:spAutoFit/>
          </a:bodyPr>
          <a:lstStyle/>
          <a:p>
            <a:r>
              <a:rPr lang="en-US" sz="800" dirty="0"/>
              <a:t>3.09</a:t>
            </a:r>
          </a:p>
        </p:txBody>
      </p:sp>
      <p:sp>
        <p:nvSpPr>
          <p:cNvPr id="95" name="TextBox 94">
            <a:extLst>
              <a:ext uri="{FF2B5EF4-FFF2-40B4-BE49-F238E27FC236}">
                <a16:creationId xmlns:a16="http://schemas.microsoft.com/office/drawing/2014/main" id="{421431F0-2B14-1795-6888-E7EACB674FD7}"/>
              </a:ext>
            </a:extLst>
          </p:cNvPr>
          <p:cNvSpPr txBox="1"/>
          <p:nvPr/>
        </p:nvSpPr>
        <p:spPr>
          <a:xfrm>
            <a:off x="758226" y="6352230"/>
            <a:ext cx="444446" cy="215444"/>
          </a:xfrm>
          <a:prstGeom prst="rect">
            <a:avLst/>
          </a:prstGeom>
          <a:noFill/>
        </p:spPr>
        <p:txBody>
          <a:bodyPr wrap="square" rtlCol="0">
            <a:spAutoFit/>
          </a:bodyPr>
          <a:lstStyle/>
          <a:p>
            <a:r>
              <a:rPr lang="en-US" sz="800" dirty="0"/>
              <a:t>2.09</a:t>
            </a:r>
          </a:p>
        </p:txBody>
      </p:sp>
      <p:sp>
        <p:nvSpPr>
          <p:cNvPr id="96" name="TextBox 95">
            <a:extLst>
              <a:ext uri="{FF2B5EF4-FFF2-40B4-BE49-F238E27FC236}">
                <a16:creationId xmlns:a16="http://schemas.microsoft.com/office/drawing/2014/main" id="{3C33CF77-8358-7811-1A57-0775CA95953C}"/>
              </a:ext>
            </a:extLst>
          </p:cNvPr>
          <p:cNvSpPr txBox="1"/>
          <p:nvPr/>
        </p:nvSpPr>
        <p:spPr>
          <a:xfrm>
            <a:off x="1222509" y="5872271"/>
            <a:ext cx="444446" cy="215444"/>
          </a:xfrm>
          <a:prstGeom prst="rect">
            <a:avLst/>
          </a:prstGeom>
          <a:noFill/>
        </p:spPr>
        <p:txBody>
          <a:bodyPr wrap="square" rtlCol="0">
            <a:spAutoFit/>
          </a:bodyPr>
          <a:lstStyle/>
          <a:p>
            <a:r>
              <a:rPr lang="en-US" sz="800" dirty="0"/>
              <a:t>1.19</a:t>
            </a:r>
          </a:p>
        </p:txBody>
      </p:sp>
      <p:sp>
        <p:nvSpPr>
          <p:cNvPr id="97" name="TextBox 96">
            <a:extLst>
              <a:ext uri="{FF2B5EF4-FFF2-40B4-BE49-F238E27FC236}">
                <a16:creationId xmlns:a16="http://schemas.microsoft.com/office/drawing/2014/main" id="{B837041A-59B0-8464-F14E-A5381BA5B1D2}"/>
              </a:ext>
            </a:extLst>
          </p:cNvPr>
          <p:cNvSpPr txBox="1"/>
          <p:nvPr/>
        </p:nvSpPr>
        <p:spPr>
          <a:xfrm>
            <a:off x="1220858" y="6204961"/>
            <a:ext cx="444446" cy="215444"/>
          </a:xfrm>
          <a:prstGeom prst="rect">
            <a:avLst/>
          </a:prstGeom>
          <a:noFill/>
        </p:spPr>
        <p:txBody>
          <a:bodyPr wrap="square" rtlCol="0">
            <a:spAutoFit/>
          </a:bodyPr>
          <a:lstStyle/>
          <a:p>
            <a:r>
              <a:rPr lang="en-US" sz="800" dirty="0"/>
              <a:t>3.09</a:t>
            </a:r>
          </a:p>
        </p:txBody>
      </p:sp>
      <p:sp>
        <p:nvSpPr>
          <p:cNvPr id="98" name="TextBox 97">
            <a:extLst>
              <a:ext uri="{FF2B5EF4-FFF2-40B4-BE49-F238E27FC236}">
                <a16:creationId xmlns:a16="http://schemas.microsoft.com/office/drawing/2014/main" id="{56608408-CE53-2A2E-1086-C56929AD4EF7}"/>
              </a:ext>
            </a:extLst>
          </p:cNvPr>
          <p:cNvSpPr txBox="1"/>
          <p:nvPr/>
        </p:nvSpPr>
        <p:spPr>
          <a:xfrm>
            <a:off x="1232456" y="6344649"/>
            <a:ext cx="444446" cy="215444"/>
          </a:xfrm>
          <a:prstGeom prst="rect">
            <a:avLst/>
          </a:prstGeom>
          <a:noFill/>
        </p:spPr>
        <p:txBody>
          <a:bodyPr wrap="square" rtlCol="0">
            <a:spAutoFit/>
          </a:bodyPr>
          <a:lstStyle/>
          <a:p>
            <a:r>
              <a:rPr lang="en-US" sz="800" dirty="0"/>
              <a:t>2.09</a:t>
            </a:r>
          </a:p>
        </p:txBody>
      </p:sp>
      <p:sp>
        <p:nvSpPr>
          <p:cNvPr id="99" name="TextBox 98">
            <a:extLst>
              <a:ext uri="{FF2B5EF4-FFF2-40B4-BE49-F238E27FC236}">
                <a16:creationId xmlns:a16="http://schemas.microsoft.com/office/drawing/2014/main" id="{27EAF699-1AB1-DB18-8565-101F656FAAC0}"/>
              </a:ext>
            </a:extLst>
          </p:cNvPr>
          <p:cNvSpPr txBox="1"/>
          <p:nvPr/>
        </p:nvSpPr>
        <p:spPr>
          <a:xfrm>
            <a:off x="1683490" y="5901626"/>
            <a:ext cx="444446" cy="215444"/>
          </a:xfrm>
          <a:prstGeom prst="rect">
            <a:avLst/>
          </a:prstGeom>
          <a:noFill/>
        </p:spPr>
        <p:txBody>
          <a:bodyPr wrap="square" rtlCol="0">
            <a:spAutoFit/>
          </a:bodyPr>
          <a:lstStyle/>
          <a:p>
            <a:r>
              <a:rPr lang="en-US" sz="800" dirty="0"/>
              <a:t>1.19</a:t>
            </a:r>
          </a:p>
        </p:txBody>
      </p:sp>
      <p:sp>
        <p:nvSpPr>
          <p:cNvPr id="100" name="TextBox 99">
            <a:extLst>
              <a:ext uri="{FF2B5EF4-FFF2-40B4-BE49-F238E27FC236}">
                <a16:creationId xmlns:a16="http://schemas.microsoft.com/office/drawing/2014/main" id="{35532D20-18E8-1F18-C2D6-C7C760DCCD19}"/>
              </a:ext>
            </a:extLst>
          </p:cNvPr>
          <p:cNvSpPr txBox="1"/>
          <p:nvPr/>
        </p:nvSpPr>
        <p:spPr>
          <a:xfrm>
            <a:off x="1681839" y="6234316"/>
            <a:ext cx="444446" cy="215444"/>
          </a:xfrm>
          <a:prstGeom prst="rect">
            <a:avLst/>
          </a:prstGeom>
          <a:noFill/>
        </p:spPr>
        <p:txBody>
          <a:bodyPr wrap="square" rtlCol="0">
            <a:spAutoFit/>
          </a:bodyPr>
          <a:lstStyle/>
          <a:p>
            <a:r>
              <a:rPr lang="en-US" sz="800" dirty="0"/>
              <a:t>3.09</a:t>
            </a:r>
          </a:p>
        </p:txBody>
      </p:sp>
      <p:sp>
        <p:nvSpPr>
          <p:cNvPr id="101" name="TextBox 100">
            <a:extLst>
              <a:ext uri="{FF2B5EF4-FFF2-40B4-BE49-F238E27FC236}">
                <a16:creationId xmlns:a16="http://schemas.microsoft.com/office/drawing/2014/main" id="{4D6F6F63-CD88-13CC-EC1A-BC24A03E96DE}"/>
              </a:ext>
            </a:extLst>
          </p:cNvPr>
          <p:cNvSpPr txBox="1"/>
          <p:nvPr/>
        </p:nvSpPr>
        <p:spPr>
          <a:xfrm>
            <a:off x="1693437" y="6374004"/>
            <a:ext cx="444446" cy="215444"/>
          </a:xfrm>
          <a:prstGeom prst="rect">
            <a:avLst/>
          </a:prstGeom>
          <a:noFill/>
        </p:spPr>
        <p:txBody>
          <a:bodyPr wrap="square" rtlCol="0">
            <a:spAutoFit/>
          </a:bodyPr>
          <a:lstStyle/>
          <a:p>
            <a:r>
              <a:rPr lang="en-US" sz="800" dirty="0"/>
              <a:t>2.09</a:t>
            </a:r>
          </a:p>
        </p:txBody>
      </p:sp>
      <p:sp>
        <p:nvSpPr>
          <p:cNvPr id="102" name="TextBox 101">
            <a:extLst>
              <a:ext uri="{FF2B5EF4-FFF2-40B4-BE49-F238E27FC236}">
                <a16:creationId xmlns:a16="http://schemas.microsoft.com/office/drawing/2014/main" id="{96ED1C37-246C-7A6B-3814-3A84734EA942}"/>
              </a:ext>
            </a:extLst>
          </p:cNvPr>
          <p:cNvSpPr txBox="1"/>
          <p:nvPr/>
        </p:nvSpPr>
        <p:spPr>
          <a:xfrm>
            <a:off x="5036323" y="5832316"/>
            <a:ext cx="444446" cy="215444"/>
          </a:xfrm>
          <a:prstGeom prst="rect">
            <a:avLst/>
          </a:prstGeom>
          <a:noFill/>
        </p:spPr>
        <p:txBody>
          <a:bodyPr wrap="square" rtlCol="0">
            <a:spAutoFit/>
          </a:bodyPr>
          <a:lstStyle/>
          <a:p>
            <a:r>
              <a:rPr lang="en-US" sz="800" dirty="0"/>
              <a:t>1.19</a:t>
            </a:r>
          </a:p>
        </p:txBody>
      </p:sp>
      <p:sp>
        <p:nvSpPr>
          <p:cNvPr id="103" name="TextBox 102">
            <a:extLst>
              <a:ext uri="{FF2B5EF4-FFF2-40B4-BE49-F238E27FC236}">
                <a16:creationId xmlns:a16="http://schemas.microsoft.com/office/drawing/2014/main" id="{DF925D08-931F-BE90-3ABF-0CEFD82D2213}"/>
              </a:ext>
            </a:extLst>
          </p:cNvPr>
          <p:cNvSpPr txBox="1"/>
          <p:nvPr/>
        </p:nvSpPr>
        <p:spPr>
          <a:xfrm>
            <a:off x="5034672" y="6165006"/>
            <a:ext cx="444446" cy="215444"/>
          </a:xfrm>
          <a:prstGeom prst="rect">
            <a:avLst/>
          </a:prstGeom>
          <a:noFill/>
        </p:spPr>
        <p:txBody>
          <a:bodyPr wrap="square" rtlCol="0">
            <a:spAutoFit/>
          </a:bodyPr>
          <a:lstStyle/>
          <a:p>
            <a:r>
              <a:rPr lang="en-US" sz="800" dirty="0"/>
              <a:t>3.09</a:t>
            </a:r>
          </a:p>
        </p:txBody>
      </p:sp>
      <p:sp>
        <p:nvSpPr>
          <p:cNvPr id="104" name="TextBox 103">
            <a:extLst>
              <a:ext uri="{FF2B5EF4-FFF2-40B4-BE49-F238E27FC236}">
                <a16:creationId xmlns:a16="http://schemas.microsoft.com/office/drawing/2014/main" id="{E1B5C3DA-5083-1B3B-140B-B6996EF467BA}"/>
              </a:ext>
            </a:extLst>
          </p:cNvPr>
          <p:cNvSpPr txBox="1"/>
          <p:nvPr/>
        </p:nvSpPr>
        <p:spPr>
          <a:xfrm>
            <a:off x="5046270" y="6304694"/>
            <a:ext cx="444446" cy="215444"/>
          </a:xfrm>
          <a:prstGeom prst="rect">
            <a:avLst/>
          </a:prstGeom>
          <a:noFill/>
        </p:spPr>
        <p:txBody>
          <a:bodyPr wrap="square" rtlCol="0">
            <a:spAutoFit/>
          </a:bodyPr>
          <a:lstStyle/>
          <a:p>
            <a:r>
              <a:rPr lang="en-US" sz="800" dirty="0"/>
              <a:t>2.09</a:t>
            </a:r>
          </a:p>
        </p:txBody>
      </p:sp>
      <p:sp>
        <p:nvSpPr>
          <p:cNvPr id="105" name="Rounded Rectangle 104">
            <a:extLst>
              <a:ext uri="{FF2B5EF4-FFF2-40B4-BE49-F238E27FC236}">
                <a16:creationId xmlns:a16="http://schemas.microsoft.com/office/drawing/2014/main" id="{9999FD0E-B124-2467-2791-A6170954E10D}"/>
              </a:ext>
            </a:extLst>
          </p:cNvPr>
          <p:cNvSpPr/>
          <p:nvPr/>
        </p:nvSpPr>
        <p:spPr>
          <a:xfrm>
            <a:off x="9607410" y="5754785"/>
            <a:ext cx="1523124" cy="7086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Embedding with Position</a:t>
            </a:r>
          </a:p>
        </p:txBody>
      </p:sp>
    </p:spTree>
    <p:extLst>
      <p:ext uri="{BB962C8B-B14F-4D97-AF65-F5344CB8AC3E}">
        <p14:creationId xmlns:p14="http://schemas.microsoft.com/office/powerpoint/2010/main" val="531884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BF7C7-C634-5FC1-AA09-78DFCE7595E7}"/>
              </a:ext>
            </a:extLst>
          </p:cNvPr>
          <p:cNvSpPr>
            <a:spLocks noGrp="1"/>
          </p:cNvSpPr>
          <p:nvPr>
            <p:ph type="title"/>
          </p:nvPr>
        </p:nvSpPr>
        <p:spPr/>
        <p:txBody>
          <a:bodyPr/>
          <a:lstStyle/>
          <a:p>
            <a:r>
              <a:rPr lang="en-US" dirty="0"/>
              <a:t>Attention is All you need</a:t>
            </a:r>
          </a:p>
        </p:txBody>
      </p:sp>
      <p:sp>
        <p:nvSpPr>
          <p:cNvPr id="3" name="Content Placeholder 2">
            <a:extLst>
              <a:ext uri="{FF2B5EF4-FFF2-40B4-BE49-F238E27FC236}">
                <a16:creationId xmlns:a16="http://schemas.microsoft.com/office/drawing/2014/main" id="{A03A9FF5-B2F0-B78D-402F-D807DB6DEA3C}"/>
              </a:ext>
            </a:extLst>
          </p:cNvPr>
          <p:cNvSpPr>
            <a:spLocks noGrp="1"/>
          </p:cNvSpPr>
          <p:nvPr>
            <p:ph idx="1"/>
          </p:nvPr>
        </p:nvSpPr>
        <p:spPr/>
        <p:txBody>
          <a:bodyPr/>
          <a:lstStyle/>
          <a:p>
            <a:pPr marL="0" indent="0">
              <a:buNone/>
            </a:pPr>
            <a:r>
              <a:rPr lang="en-US" dirty="0"/>
              <a:t>Attention in neural networks is somewhat similar to what we find in humans. </a:t>
            </a:r>
            <a:r>
              <a:rPr lang="en-US" b="1" dirty="0">
                <a:hlinkClick r:id="rId2"/>
              </a:rPr>
              <a:t>It means they focus on certain parts of the inputs while the rest gets less emphasis</a:t>
            </a:r>
            <a:r>
              <a:rPr lang="en-US" b="1" dirty="0"/>
              <a:t>.</a:t>
            </a:r>
          </a:p>
        </p:txBody>
      </p:sp>
      <p:sp>
        <p:nvSpPr>
          <p:cNvPr id="4" name="TextBox 3">
            <a:extLst>
              <a:ext uri="{FF2B5EF4-FFF2-40B4-BE49-F238E27FC236}">
                <a16:creationId xmlns:a16="http://schemas.microsoft.com/office/drawing/2014/main" id="{F5C50BBA-2A35-2232-C3DB-713DBF56A350}"/>
              </a:ext>
            </a:extLst>
          </p:cNvPr>
          <p:cNvSpPr txBox="1"/>
          <p:nvPr/>
        </p:nvSpPr>
        <p:spPr>
          <a:xfrm>
            <a:off x="1309816" y="4164227"/>
            <a:ext cx="7788286" cy="646331"/>
          </a:xfrm>
          <a:prstGeom prst="rect">
            <a:avLst/>
          </a:prstGeom>
          <a:noFill/>
        </p:spPr>
        <p:txBody>
          <a:bodyPr wrap="none" rtlCol="0">
            <a:spAutoFit/>
          </a:bodyPr>
          <a:lstStyle/>
          <a:p>
            <a:r>
              <a:rPr lang="en-US" dirty="0"/>
              <a:t>I want to go to Europe and see Eiffel tower . I will be booking </a:t>
            </a:r>
            <a:r>
              <a:rPr lang="en-US" b="1" dirty="0"/>
              <a:t>tickets</a:t>
            </a:r>
            <a:r>
              <a:rPr lang="en-US" dirty="0"/>
              <a:t> to ……….. </a:t>
            </a:r>
          </a:p>
          <a:p>
            <a:endParaRPr lang="en-US" dirty="0"/>
          </a:p>
        </p:txBody>
      </p:sp>
      <p:sp>
        <p:nvSpPr>
          <p:cNvPr id="13" name="Freeform 12">
            <a:extLst>
              <a:ext uri="{FF2B5EF4-FFF2-40B4-BE49-F238E27FC236}">
                <a16:creationId xmlns:a16="http://schemas.microsoft.com/office/drawing/2014/main" id="{B8E06361-107E-61D0-195A-CD262F1F7F7A}"/>
              </a:ext>
            </a:extLst>
          </p:cNvPr>
          <p:cNvSpPr/>
          <p:nvPr/>
        </p:nvSpPr>
        <p:spPr>
          <a:xfrm>
            <a:off x="3311611" y="3237407"/>
            <a:ext cx="4324865" cy="963890"/>
          </a:xfrm>
          <a:custGeom>
            <a:avLst/>
            <a:gdLst>
              <a:gd name="connsiteX0" fmla="*/ 4324865 w 4324865"/>
              <a:gd name="connsiteY0" fmla="*/ 963890 h 963890"/>
              <a:gd name="connsiteX1" fmla="*/ 2607275 w 4324865"/>
              <a:gd name="connsiteY1" fmla="*/ 63 h 963890"/>
              <a:gd name="connsiteX2" fmla="*/ 0 w 4324865"/>
              <a:gd name="connsiteY2" fmla="*/ 914463 h 963890"/>
            </a:gdLst>
            <a:ahLst/>
            <a:cxnLst>
              <a:cxn ang="0">
                <a:pos x="connsiteX0" y="connsiteY0"/>
              </a:cxn>
              <a:cxn ang="0">
                <a:pos x="connsiteX1" y="connsiteY1"/>
              </a:cxn>
              <a:cxn ang="0">
                <a:pos x="connsiteX2" y="connsiteY2"/>
              </a:cxn>
            </a:cxnLst>
            <a:rect l="l" t="t" r="r" b="b"/>
            <a:pathLst>
              <a:path w="4324865" h="963890">
                <a:moveTo>
                  <a:pt x="4324865" y="963890"/>
                </a:moveTo>
                <a:cubicBezTo>
                  <a:pt x="3826475" y="486095"/>
                  <a:pt x="3328086" y="8301"/>
                  <a:pt x="2607275" y="63"/>
                </a:cubicBezTo>
                <a:cubicBezTo>
                  <a:pt x="1886464" y="-8175"/>
                  <a:pt x="370703" y="788836"/>
                  <a:pt x="0" y="914463"/>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a:extLst>
              <a:ext uri="{FF2B5EF4-FFF2-40B4-BE49-F238E27FC236}">
                <a16:creationId xmlns:a16="http://schemas.microsoft.com/office/drawing/2014/main" id="{713EE880-48B6-8B3A-29AB-0C61FCEE1C87}"/>
              </a:ext>
            </a:extLst>
          </p:cNvPr>
          <p:cNvSpPr/>
          <p:nvPr/>
        </p:nvSpPr>
        <p:spPr>
          <a:xfrm>
            <a:off x="4720281" y="3594685"/>
            <a:ext cx="2804984" cy="767250"/>
          </a:xfrm>
          <a:custGeom>
            <a:avLst/>
            <a:gdLst>
              <a:gd name="connsiteX0" fmla="*/ 2804984 w 2804984"/>
              <a:gd name="connsiteY0" fmla="*/ 767250 h 767250"/>
              <a:gd name="connsiteX1" fmla="*/ 1532238 w 2804984"/>
              <a:gd name="connsiteY1" fmla="*/ 1131 h 767250"/>
              <a:gd name="connsiteX2" fmla="*/ 0 w 2804984"/>
              <a:gd name="connsiteY2" fmla="*/ 581899 h 767250"/>
              <a:gd name="connsiteX3" fmla="*/ 0 w 2804984"/>
              <a:gd name="connsiteY3" fmla="*/ 581899 h 767250"/>
            </a:gdLst>
            <a:ahLst/>
            <a:cxnLst>
              <a:cxn ang="0">
                <a:pos x="connsiteX0" y="connsiteY0"/>
              </a:cxn>
              <a:cxn ang="0">
                <a:pos x="connsiteX1" y="connsiteY1"/>
              </a:cxn>
              <a:cxn ang="0">
                <a:pos x="connsiteX2" y="connsiteY2"/>
              </a:cxn>
              <a:cxn ang="0">
                <a:pos x="connsiteX3" y="connsiteY3"/>
              </a:cxn>
            </a:cxnLst>
            <a:rect l="l" t="t" r="r" b="b"/>
            <a:pathLst>
              <a:path w="2804984" h="767250">
                <a:moveTo>
                  <a:pt x="2804984" y="767250"/>
                </a:moveTo>
                <a:cubicBezTo>
                  <a:pt x="2402359" y="399636"/>
                  <a:pt x="1999735" y="32023"/>
                  <a:pt x="1532238" y="1131"/>
                </a:cubicBezTo>
                <a:cubicBezTo>
                  <a:pt x="1064741" y="-29761"/>
                  <a:pt x="0" y="581899"/>
                  <a:pt x="0" y="581899"/>
                </a:cubicBezTo>
                <a:lnTo>
                  <a:pt x="0" y="581899"/>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FA760F6-11DF-C7CA-8E35-18681543EDBA}"/>
              </a:ext>
            </a:extLst>
          </p:cNvPr>
          <p:cNvSpPr txBox="1"/>
          <p:nvPr/>
        </p:nvSpPr>
        <p:spPr>
          <a:xfrm>
            <a:off x="3435178" y="5226908"/>
            <a:ext cx="4713150" cy="923330"/>
          </a:xfrm>
          <a:prstGeom prst="rect">
            <a:avLst/>
          </a:prstGeom>
          <a:noFill/>
        </p:spPr>
        <p:txBody>
          <a:bodyPr wrap="none" rtlCol="0">
            <a:spAutoFit/>
          </a:bodyPr>
          <a:lstStyle/>
          <a:p>
            <a:r>
              <a:rPr lang="en-US" dirty="0"/>
              <a:t>Europe might </a:t>
            </a:r>
            <a:r>
              <a:rPr lang="en-US" b="1" dirty="0"/>
              <a:t>attend</a:t>
            </a:r>
            <a:r>
              <a:rPr lang="en-US" dirty="0"/>
              <a:t> to word tickets by 0.4</a:t>
            </a:r>
          </a:p>
          <a:p>
            <a:r>
              <a:rPr lang="en-US" dirty="0"/>
              <a:t>Eiffel might </a:t>
            </a:r>
            <a:r>
              <a:rPr lang="en-US" b="1" dirty="0"/>
              <a:t>attend</a:t>
            </a:r>
            <a:r>
              <a:rPr lang="en-US" dirty="0"/>
              <a:t> to word ticket by 0.5</a:t>
            </a:r>
          </a:p>
          <a:p>
            <a:r>
              <a:rPr lang="en-US" dirty="0"/>
              <a:t>I , want , to , go might </a:t>
            </a:r>
            <a:r>
              <a:rPr lang="en-US" b="1" dirty="0"/>
              <a:t>attend</a:t>
            </a:r>
            <a:r>
              <a:rPr lang="en-US" dirty="0"/>
              <a:t> to tickets by 0.01</a:t>
            </a:r>
          </a:p>
        </p:txBody>
      </p:sp>
    </p:spTree>
    <p:extLst>
      <p:ext uri="{BB962C8B-B14F-4D97-AF65-F5344CB8AC3E}">
        <p14:creationId xmlns:p14="http://schemas.microsoft.com/office/powerpoint/2010/main" val="3709436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13498-A52F-830E-7B17-14D1826B5C7C}"/>
              </a:ext>
            </a:extLst>
          </p:cNvPr>
          <p:cNvSpPr>
            <a:spLocks noGrp="1"/>
          </p:cNvSpPr>
          <p:nvPr>
            <p:ph type="title"/>
          </p:nvPr>
        </p:nvSpPr>
        <p:spPr/>
        <p:txBody>
          <a:bodyPr/>
          <a:lstStyle/>
          <a:p>
            <a:r>
              <a:rPr lang="en-US" dirty="0"/>
              <a:t>It is actually a Matrix</a:t>
            </a:r>
          </a:p>
        </p:txBody>
      </p:sp>
      <p:graphicFrame>
        <p:nvGraphicFramePr>
          <p:cNvPr id="4" name="Content Placeholder 3">
            <a:extLst>
              <a:ext uri="{FF2B5EF4-FFF2-40B4-BE49-F238E27FC236}">
                <a16:creationId xmlns:a16="http://schemas.microsoft.com/office/drawing/2014/main" id="{01D6033C-4BD4-1971-813D-A00678A56D0B}"/>
              </a:ext>
            </a:extLst>
          </p:cNvPr>
          <p:cNvGraphicFramePr>
            <a:graphicFrameLocks noGrp="1"/>
          </p:cNvGraphicFramePr>
          <p:nvPr>
            <p:ph idx="1"/>
            <p:extLst>
              <p:ext uri="{D42A27DB-BD31-4B8C-83A1-F6EECF244321}">
                <p14:modId xmlns:p14="http://schemas.microsoft.com/office/powerpoint/2010/main" val="1339193902"/>
              </p:ext>
            </p:extLst>
          </p:nvPr>
        </p:nvGraphicFramePr>
        <p:xfrm>
          <a:off x="494270" y="1825624"/>
          <a:ext cx="10231397" cy="4052220"/>
        </p:xfrm>
        <a:graphic>
          <a:graphicData uri="http://schemas.openxmlformats.org/drawingml/2006/table">
            <a:tbl>
              <a:tblPr firstRow="1" bandRow="1">
                <a:tableStyleId>{5C22544A-7EE6-4342-B048-85BDC9FD1C3A}</a:tableStyleId>
              </a:tblPr>
              <a:tblGrid>
                <a:gridCol w="930127">
                  <a:extLst>
                    <a:ext uri="{9D8B030D-6E8A-4147-A177-3AD203B41FA5}">
                      <a16:colId xmlns:a16="http://schemas.microsoft.com/office/drawing/2014/main" val="1131988881"/>
                    </a:ext>
                  </a:extLst>
                </a:gridCol>
                <a:gridCol w="930127">
                  <a:extLst>
                    <a:ext uri="{9D8B030D-6E8A-4147-A177-3AD203B41FA5}">
                      <a16:colId xmlns:a16="http://schemas.microsoft.com/office/drawing/2014/main" val="4209551948"/>
                    </a:ext>
                  </a:extLst>
                </a:gridCol>
                <a:gridCol w="930127">
                  <a:extLst>
                    <a:ext uri="{9D8B030D-6E8A-4147-A177-3AD203B41FA5}">
                      <a16:colId xmlns:a16="http://schemas.microsoft.com/office/drawing/2014/main" val="3849348739"/>
                    </a:ext>
                  </a:extLst>
                </a:gridCol>
                <a:gridCol w="930127">
                  <a:extLst>
                    <a:ext uri="{9D8B030D-6E8A-4147-A177-3AD203B41FA5}">
                      <a16:colId xmlns:a16="http://schemas.microsoft.com/office/drawing/2014/main" val="1470617022"/>
                    </a:ext>
                  </a:extLst>
                </a:gridCol>
                <a:gridCol w="930127">
                  <a:extLst>
                    <a:ext uri="{9D8B030D-6E8A-4147-A177-3AD203B41FA5}">
                      <a16:colId xmlns:a16="http://schemas.microsoft.com/office/drawing/2014/main" val="1980906537"/>
                    </a:ext>
                  </a:extLst>
                </a:gridCol>
                <a:gridCol w="930127">
                  <a:extLst>
                    <a:ext uri="{9D8B030D-6E8A-4147-A177-3AD203B41FA5}">
                      <a16:colId xmlns:a16="http://schemas.microsoft.com/office/drawing/2014/main" val="313835552"/>
                    </a:ext>
                  </a:extLst>
                </a:gridCol>
                <a:gridCol w="930127">
                  <a:extLst>
                    <a:ext uri="{9D8B030D-6E8A-4147-A177-3AD203B41FA5}">
                      <a16:colId xmlns:a16="http://schemas.microsoft.com/office/drawing/2014/main" val="2313560894"/>
                    </a:ext>
                  </a:extLst>
                </a:gridCol>
                <a:gridCol w="930127">
                  <a:extLst>
                    <a:ext uri="{9D8B030D-6E8A-4147-A177-3AD203B41FA5}">
                      <a16:colId xmlns:a16="http://schemas.microsoft.com/office/drawing/2014/main" val="1069292100"/>
                    </a:ext>
                  </a:extLst>
                </a:gridCol>
                <a:gridCol w="930127">
                  <a:extLst>
                    <a:ext uri="{9D8B030D-6E8A-4147-A177-3AD203B41FA5}">
                      <a16:colId xmlns:a16="http://schemas.microsoft.com/office/drawing/2014/main" val="1958249711"/>
                    </a:ext>
                  </a:extLst>
                </a:gridCol>
                <a:gridCol w="930127">
                  <a:extLst>
                    <a:ext uri="{9D8B030D-6E8A-4147-A177-3AD203B41FA5}">
                      <a16:colId xmlns:a16="http://schemas.microsoft.com/office/drawing/2014/main" val="1851693226"/>
                    </a:ext>
                  </a:extLst>
                </a:gridCol>
                <a:gridCol w="930127">
                  <a:extLst>
                    <a:ext uri="{9D8B030D-6E8A-4147-A177-3AD203B41FA5}">
                      <a16:colId xmlns:a16="http://schemas.microsoft.com/office/drawing/2014/main" val="3056134703"/>
                    </a:ext>
                  </a:extLst>
                </a:gridCol>
              </a:tblGrid>
              <a:tr h="391444">
                <a:tc>
                  <a:txBody>
                    <a:bodyPr/>
                    <a:lstStyle/>
                    <a:p>
                      <a:endParaRPr lang="en-US"/>
                    </a:p>
                  </a:txBody>
                  <a:tcPr/>
                </a:tc>
                <a:tc>
                  <a:txBody>
                    <a:bodyPr/>
                    <a:lstStyle/>
                    <a:p>
                      <a:r>
                        <a:rPr lang="en-US" dirty="0"/>
                        <a:t>I</a:t>
                      </a:r>
                    </a:p>
                  </a:txBody>
                  <a:tcPr/>
                </a:tc>
                <a:tc>
                  <a:txBody>
                    <a:bodyPr/>
                    <a:lstStyle/>
                    <a:p>
                      <a:r>
                        <a:rPr lang="en-US" dirty="0"/>
                        <a:t>want</a:t>
                      </a:r>
                    </a:p>
                  </a:txBody>
                  <a:tcPr/>
                </a:tc>
                <a:tc>
                  <a:txBody>
                    <a:bodyPr/>
                    <a:lstStyle/>
                    <a:p>
                      <a:r>
                        <a:rPr lang="en-US" dirty="0"/>
                        <a:t>go</a:t>
                      </a:r>
                    </a:p>
                  </a:txBody>
                  <a:tcPr/>
                </a:tc>
                <a:tc>
                  <a:txBody>
                    <a:bodyPr/>
                    <a:lstStyle/>
                    <a:p>
                      <a:r>
                        <a:rPr lang="en-US" dirty="0"/>
                        <a:t>Book</a:t>
                      </a:r>
                    </a:p>
                  </a:txBody>
                  <a:tcPr/>
                </a:tc>
                <a:tc>
                  <a:txBody>
                    <a:bodyPr/>
                    <a:lstStyle/>
                    <a:p>
                      <a:r>
                        <a:rPr lang="en-US" dirty="0"/>
                        <a:t>to</a:t>
                      </a:r>
                    </a:p>
                  </a:txBody>
                  <a:tcPr/>
                </a:tc>
                <a:tc>
                  <a:txBody>
                    <a:bodyPr/>
                    <a:lstStyle/>
                    <a:p>
                      <a:r>
                        <a:rPr lang="en-US" dirty="0"/>
                        <a:t>See</a:t>
                      </a:r>
                    </a:p>
                  </a:txBody>
                  <a:tcPr/>
                </a:tc>
                <a:tc>
                  <a:txBody>
                    <a:bodyPr/>
                    <a:lstStyle/>
                    <a:p>
                      <a:r>
                        <a:rPr lang="en-US" dirty="0"/>
                        <a:t>Eiffel</a:t>
                      </a:r>
                    </a:p>
                  </a:txBody>
                  <a:tcPr/>
                </a:tc>
                <a:tc>
                  <a:txBody>
                    <a:bodyPr/>
                    <a:lstStyle/>
                    <a:p>
                      <a:r>
                        <a:rPr lang="en-US" dirty="0"/>
                        <a:t>Tower</a:t>
                      </a:r>
                    </a:p>
                  </a:txBody>
                  <a:tcPr/>
                </a:tc>
                <a:tc>
                  <a:txBody>
                    <a:bodyPr/>
                    <a:lstStyle/>
                    <a:p>
                      <a:r>
                        <a:rPr lang="en-US" dirty="0"/>
                        <a:t>Book</a:t>
                      </a:r>
                    </a:p>
                  </a:txBody>
                  <a:tcPr/>
                </a:tc>
                <a:tc>
                  <a:txBody>
                    <a:bodyPr/>
                    <a:lstStyle/>
                    <a:p>
                      <a:r>
                        <a:rPr lang="en-US" dirty="0"/>
                        <a:t>Tickets</a:t>
                      </a:r>
                    </a:p>
                  </a:txBody>
                  <a:tcPr/>
                </a:tc>
                <a:extLst>
                  <a:ext uri="{0D108BD9-81ED-4DB2-BD59-A6C34878D82A}">
                    <a16:rowId xmlns:a16="http://schemas.microsoft.com/office/drawing/2014/main" val="1496218376"/>
                  </a:ext>
                </a:extLst>
              </a:tr>
              <a:tr h="391444">
                <a:tc>
                  <a:txBody>
                    <a:bodyPr/>
                    <a:lstStyle/>
                    <a:p>
                      <a:r>
                        <a:rPr lang="en-US" dirty="0"/>
                        <a:t>I</a:t>
                      </a:r>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396666428"/>
                  </a:ext>
                </a:extLst>
              </a:tr>
              <a:tr h="391444">
                <a:tc>
                  <a:txBody>
                    <a:bodyPr/>
                    <a:lstStyle/>
                    <a:p>
                      <a:r>
                        <a:rPr lang="en-US" dirty="0"/>
                        <a:t>Want</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132968509"/>
                  </a:ext>
                </a:extLst>
              </a:tr>
              <a:tr h="391444">
                <a:tc>
                  <a:txBody>
                    <a:bodyPr/>
                    <a:lstStyle/>
                    <a:p>
                      <a:r>
                        <a:rPr lang="en-US" dirty="0"/>
                        <a:t>go</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141235306"/>
                  </a:ext>
                </a:extLst>
              </a:tr>
              <a:tr h="656056">
                <a:tc>
                  <a:txBody>
                    <a:bodyPr/>
                    <a:lstStyle/>
                    <a:p>
                      <a:r>
                        <a:rPr lang="en-US" dirty="0"/>
                        <a:t>to</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017232474"/>
                  </a:ext>
                </a:extLst>
              </a:tr>
              <a:tr h="391444">
                <a:tc>
                  <a:txBody>
                    <a:bodyPr/>
                    <a:lstStyle/>
                    <a:p>
                      <a:r>
                        <a:rPr lang="en-US" dirty="0" err="1"/>
                        <a:t>Eiffell</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30255385"/>
                  </a:ext>
                </a:extLst>
              </a:tr>
              <a:tr h="656056">
                <a:tc>
                  <a:txBody>
                    <a:bodyPr/>
                    <a:lstStyle/>
                    <a:p>
                      <a:r>
                        <a:rPr lang="en-US" dirty="0"/>
                        <a:t>Tower</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929805721"/>
                  </a:ext>
                </a:extLst>
              </a:tr>
              <a:tr h="391444">
                <a:tc>
                  <a:txBody>
                    <a:bodyPr/>
                    <a:lstStyle/>
                    <a:p>
                      <a:r>
                        <a:rPr lang="en-US" dirty="0"/>
                        <a:t>Book</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49136521"/>
                  </a:ext>
                </a:extLst>
              </a:tr>
              <a:tr h="391444">
                <a:tc>
                  <a:txBody>
                    <a:bodyPr/>
                    <a:lstStyle/>
                    <a:p>
                      <a:r>
                        <a:rPr lang="en-US" dirty="0"/>
                        <a:t>Tickets</a:t>
                      </a:r>
                    </a:p>
                  </a:txBody>
                  <a:tcPr/>
                </a:tc>
                <a:tc>
                  <a:txBody>
                    <a:bodyPr/>
                    <a:lstStyle/>
                    <a:p>
                      <a:r>
                        <a:rPr lang="en-US" dirty="0"/>
                        <a:t>0.01</a:t>
                      </a:r>
                    </a:p>
                  </a:txBody>
                  <a:tcPr/>
                </a:tc>
                <a:tc>
                  <a:txBody>
                    <a:bodyPr/>
                    <a:lstStyle/>
                    <a:p>
                      <a:r>
                        <a:rPr lang="en-US" dirty="0"/>
                        <a:t>0.02</a:t>
                      </a:r>
                    </a:p>
                  </a:txBody>
                  <a:tcPr/>
                </a:tc>
                <a:tc>
                  <a:txBody>
                    <a:bodyPr/>
                    <a:lstStyle/>
                    <a:p>
                      <a:r>
                        <a:rPr lang="en-US" dirty="0"/>
                        <a:t>0.2</a:t>
                      </a:r>
                    </a:p>
                  </a:txBody>
                  <a:tcPr/>
                </a:tc>
                <a:tc>
                  <a:txBody>
                    <a:bodyPr/>
                    <a:lstStyle/>
                    <a:p>
                      <a:r>
                        <a:rPr lang="en-US" dirty="0"/>
                        <a:t>0.3</a:t>
                      </a:r>
                    </a:p>
                  </a:txBody>
                  <a:tcPr/>
                </a:tc>
                <a:tc>
                  <a:txBody>
                    <a:bodyPr/>
                    <a:lstStyle/>
                    <a:p>
                      <a:r>
                        <a:rPr lang="en-US" dirty="0"/>
                        <a:t>0.02</a:t>
                      </a:r>
                    </a:p>
                  </a:txBody>
                  <a:tcPr/>
                </a:tc>
                <a:tc>
                  <a:txBody>
                    <a:bodyPr/>
                    <a:lstStyle/>
                    <a:p>
                      <a:r>
                        <a:rPr lang="en-US" dirty="0"/>
                        <a:t>0.1</a:t>
                      </a:r>
                    </a:p>
                  </a:txBody>
                  <a:tcPr/>
                </a:tc>
                <a:tc>
                  <a:txBody>
                    <a:bodyPr/>
                    <a:lstStyle/>
                    <a:p>
                      <a:r>
                        <a:rPr lang="en-US" dirty="0"/>
                        <a:t>0.7</a:t>
                      </a:r>
                    </a:p>
                  </a:txBody>
                  <a:tcPr/>
                </a:tc>
                <a:tc>
                  <a:txBody>
                    <a:bodyPr/>
                    <a:lstStyle/>
                    <a:p>
                      <a:r>
                        <a:rPr lang="en-US" dirty="0"/>
                        <a:t>0.7</a:t>
                      </a:r>
                    </a:p>
                  </a:txBody>
                  <a:tcPr/>
                </a:tc>
                <a:tc>
                  <a:txBody>
                    <a:bodyPr/>
                    <a:lstStyle/>
                    <a:p>
                      <a:r>
                        <a:rPr lang="en-US" dirty="0"/>
                        <a:t>0.5</a:t>
                      </a:r>
                    </a:p>
                  </a:txBody>
                  <a:tcPr/>
                </a:tc>
                <a:tc>
                  <a:txBody>
                    <a:bodyPr/>
                    <a:lstStyle/>
                    <a:p>
                      <a:endParaRPr lang="en-US" dirty="0"/>
                    </a:p>
                  </a:txBody>
                  <a:tcPr/>
                </a:tc>
                <a:extLst>
                  <a:ext uri="{0D108BD9-81ED-4DB2-BD59-A6C34878D82A}">
                    <a16:rowId xmlns:a16="http://schemas.microsoft.com/office/drawing/2014/main" val="1129664918"/>
                  </a:ext>
                </a:extLst>
              </a:tr>
            </a:tbl>
          </a:graphicData>
        </a:graphic>
      </p:graphicFrame>
    </p:spTree>
    <p:extLst>
      <p:ext uri="{BB962C8B-B14F-4D97-AF65-F5344CB8AC3E}">
        <p14:creationId xmlns:p14="http://schemas.microsoft.com/office/powerpoint/2010/main" val="2552354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DEB99-59D3-9B8D-2214-42D01E8C0773}"/>
              </a:ext>
            </a:extLst>
          </p:cNvPr>
          <p:cNvSpPr>
            <a:spLocks noGrp="1"/>
          </p:cNvSpPr>
          <p:nvPr>
            <p:ph type="title"/>
          </p:nvPr>
        </p:nvSpPr>
        <p:spPr/>
        <p:txBody>
          <a:bodyPr/>
          <a:lstStyle/>
          <a:p>
            <a:r>
              <a:rPr lang="en-US" dirty="0"/>
              <a:t>Query --- Key ---  Value </a:t>
            </a:r>
          </a:p>
        </p:txBody>
      </p:sp>
      <p:sp>
        <p:nvSpPr>
          <p:cNvPr id="3" name="Content Placeholder 2">
            <a:extLst>
              <a:ext uri="{FF2B5EF4-FFF2-40B4-BE49-F238E27FC236}">
                <a16:creationId xmlns:a16="http://schemas.microsoft.com/office/drawing/2014/main" id="{B58C8440-56B1-1462-885B-3FE5EB57AB81}"/>
              </a:ext>
            </a:extLst>
          </p:cNvPr>
          <p:cNvSpPr>
            <a:spLocks noGrp="1"/>
          </p:cNvSpPr>
          <p:nvPr>
            <p:ph idx="1"/>
          </p:nvPr>
        </p:nvSpPr>
        <p:spPr/>
        <p:txBody>
          <a:bodyPr/>
          <a:lstStyle/>
          <a:p>
            <a:r>
              <a:rPr lang="en-US" dirty="0"/>
              <a:t>Query -  Your Search Request – E.g. Find me where embeddings are generated in AIDP</a:t>
            </a:r>
          </a:p>
          <a:p>
            <a:r>
              <a:rPr lang="en-US" dirty="0"/>
              <a:t>Key – Clues – Information to retrieve – E.g. Code base with folder Embeddings</a:t>
            </a:r>
          </a:p>
          <a:p>
            <a:r>
              <a:rPr lang="en-US" dirty="0"/>
              <a:t>Value – Answer – Embedding generation code</a:t>
            </a:r>
          </a:p>
        </p:txBody>
      </p:sp>
    </p:spTree>
    <p:extLst>
      <p:ext uri="{BB962C8B-B14F-4D97-AF65-F5344CB8AC3E}">
        <p14:creationId xmlns:p14="http://schemas.microsoft.com/office/powerpoint/2010/main" val="3757996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F48ED7B-7478-2C0B-E473-70E033FA5F4B}"/>
              </a:ext>
            </a:extLst>
          </p:cNvPr>
          <p:cNvPicPr>
            <a:picLocks noGrp="1" noChangeAspect="1"/>
          </p:cNvPicPr>
          <p:nvPr>
            <p:ph idx="1"/>
          </p:nvPr>
        </p:nvPicPr>
        <p:blipFill>
          <a:blip r:embed="rId2"/>
          <a:srcRect r="390"/>
          <a:stretch>
            <a:fillRect/>
          </a:stretch>
        </p:blipFill>
        <p:spPr>
          <a:xfrm>
            <a:off x="-6588" y="10"/>
            <a:ext cx="12198588" cy="6857990"/>
          </a:xfrm>
          <a:prstGeom prst="rect">
            <a:avLst/>
          </a:prstGeom>
        </p:spPr>
      </p:pic>
    </p:spTree>
    <p:extLst>
      <p:ext uri="{BB962C8B-B14F-4D97-AF65-F5344CB8AC3E}">
        <p14:creationId xmlns:p14="http://schemas.microsoft.com/office/powerpoint/2010/main" val="2903915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B60308-52CD-C4EB-4231-239378203A8A}"/>
              </a:ext>
            </a:extLst>
          </p:cNvPr>
          <p:cNvSpPr>
            <a:spLocks noGrp="1"/>
          </p:cNvSpPr>
          <p:nvPr>
            <p:ph idx="1"/>
          </p:nvPr>
        </p:nvSpPr>
        <p:spPr/>
        <p:txBody>
          <a:bodyPr>
            <a:normAutofit lnSpcReduction="10000"/>
          </a:bodyPr>
          <a:lstStyle/>
          <a:p>
            <a:pPr marL="0" indent="0">
              <a:buNone/>
            </a:pPr>
            <a:r>
              <a:rPr lang="en-US" sz="1400" dirty="0"/>
              <a:t>I             -- </a:t>
            </a:r>
            <a:r>
              <a:rPr lang="en-US" sz="1400" b="1" dirty="0"/>
              <a:t>Key</a:t>
            </a:r>
            <a:r>
              <a:rPr lang="en-US" sz="1400" dirty="0"/>
              <a:t> – I am adjective to say who is it</a:t>
            </a:r>
          </a:p>
          <a:p>
            <a:pPr marL="0" indent="0">
              <a:buNone/>
            </a:pPr>
            <a:r>
              <a:rPr lang="en-US" sz="1400" dirty="0"/>
              <a:t>Want   -- </a:t>
            </a:r>
            <a:r>
              <a:rPr lang="en-US" sz="1400" b="1" dirty="0"/>
              <a:t>Key</a:t>
            </a:r>
            <a:r>
              <a:rPr lang="en-US" sz="1400" dirty="0"/>
              <a:t> – I am Verb </a:t>
            </a:r>
          </a:p>
          <a:p>
            <a:pPr marL="0" indent="0">
              <a:buNone/>
            </a:pPr>
            <a:r>
              <a:rPr lang="en-US" sz="1400" dirty="0"/>
              <a:t>To </a:t>
            </a:r>
          </a:p>
          <a:p>
            <a:pPr marL="0" indent="0">
              <a:buNone/>
            </a:pPr>
            <a:r>
              <a:rPr lang="en-US" sz="1400" dirty="0"/>
              <a:t>Go </a:t>
            </a:r>
          </a:p>
          <a:p>
            <a:pPr marL="0" indent="0">
              <a:buNone/>
            </a:pPr>
            <a:r>
              <a:rPr lang="en-US" sz="1400" dirty="0"/>
              <a:t>To </a:t>
            </a:r>
          </a:p>
          <a:p>
            <a:pPr marL="0" indent="0">
              <a:buNone/>
            </a:pPr>
            <a:r>
              <a:rPr lang="en-US" sz="1400" dirty="0"/>
              <a:t>Europe-  Key – I am adjective to say where</a:t>
            </a:r>
          </a:p>
          <a:p>
            <a:pPr marL="0" indent="0">
              <a:buNone/>
            </a:pPr>
            <a:endParaRPr lang="en-US" sz="1400" dirty="0"/>
          </a:p>
          <a:p>
            <a:pPr marL="0" indent="0">
              <a:buNone/>
            </a:pPr>
            <a:r>
              <a:rPr lang="en-US" sz="1400" dirty="0"/>
              <a:t>To</a:t>
            </a:r>
          </a:p>
          <a:p>
            <a:pPr marL="0" indent="0">
              <a:buNone/>
            </a:pPr>
            <a:r>
              <a:rPr lang="en-US" sz="1400" dirty="0"/>
              <a:t>See</a:t>
            </a:r>
          </a:p>
          <a:p>
            <a:pPr marL="0" indent="0">
              <a:buNone/>
            </a:pPr>
            <a:r>
              <a:rPr lang="en-US" sz="1400" dirty="0"/>
              <a:t>Eiffel- </a:t>
            </a:r>
            <a:r>
              <a:rPr lang="en-US" sz="1400" b="1" dirty="0"/>
              <a:t>Key</a:t>
            </a:r>
            <a:r>
              <a:rPr lang="en-US" sz="1400" dirty="0"/>
              <a:t> – I am adjective to say where</a:t>
            </a:r>
          </a:p>
          <a:p>
            <a:pPr marL="0" indent="0">
              <a:buNone/>
            </a:pPr>
            <a:r>
              <a:rPr lang="en-US" sz="1400" dirty="0"/>
              <a:t>Tower</a:t>
            </a:r>
          </a:p>
          <a:p>
            <a:pPr marL="0" indent="0">
              <a:buNone/>
            </a:pPr>
            <a:r>
              <a:rPr lang="en-US" sz="1400" dirty="0"/>
              <a:t>Book</a:t>
            </a:r>
          </a:p>
          <a:p>
            <a:pPr marL="0" indent="0">
              <a:buNone/>
            </a:pPr>
            <a:r>
              <a:rPr lang="en-US" sz="1400" dirty="0"/>
              <a:t>Tickets --- </a:t>
            </a:r>
            <a:r>
              <a:rPr lang="en-US" sz="1400" b="1" dirty="0"/>
              <a:t>Query</a:t>
            </a:r>
            <a:r>
              <a:rPr lang="en-US" sz="1400" dirty="0"/>
              <a:t> – I want to know modifiers .(Adjectives )</a:t>
            </a:r>
          </a:p>
          <a:p>
            <a:pPr marL="0" indent="0">
              <a:buNone/>
            </a:pPr>
            <a:r>
              <a:rPr lang="en-US" sz="1400" dirty="0"/>
              <a:t>to</a:t>
            </a:r>
          </a:p>
          <a:p>
            <a:endParaRPr lang="en-US" dirty="0"/>
          </a:p>
        </p:txBody>
      </p:sp>
      <p:sp>
        <p:nvSpPr>
          <p:cNvPr id="4" name="TextBox 3">
            <a:extLst>
              <a:ext uri="{FF2B5EF4-FFF2-40B4-BE49-F238E27FC236}">
                <a16:creationId xmlns:a16="http://schemas.microsoft.com/office/drawing/2014/main" id="{8410BF3B-2390-123A-975A-8E06EC7FA86D}"/>
              </a:ext>
            </a:extLst>
          </p:cNvPr>
          <p:cNvSpPr txBox="1"/>
          <p:nvPr/>
        </p:nvSpPr>
        <p:spPr>
          <a:xfrm>
            <a:off x="6096000" y="2582562"/>
            <a:ext cx="6001265" cy="646331"/>
          </a:xfrm>
          <a:prstGeom prst="rect">
            <a:avLst/>
          </a:prstGeom>
          <a:noFill/>
        </p:spPr>
        <p:txBody>
          <a:bodyPr wrap="square" rtlCol="0">
            <a:spAutoFit/>
          </a:bodyPr>
          <a:lstStyle/>
          <a:p>
            <a:r>
              <a:rPr lang="en-US" dirty="0"/>
              <a:t>attention = </a:t>
            </a:r>
            <a:r>
              <a:rPr lang="en-US" dirty="0" err="1"/>
              <a:t>Softmax</a:t>
            </a:r>
            <a:r>
              <a:rPr lang="en-US" dirty="0"/>
              <a:t>( (</a:t>
            </a:r>
            <a:r>
              <a:rPr lang="en-US" b="1" dirty="0"/>
              <a:t>Q * K</a:t>
            </a:r>
            <a:r>
              <a:rPr lang="en-US" dirty="0"/>
              <a:t>) / Scale)</a:t>
            </a:r>
            <a:br>
              <a:rPr lang="en-US" dirty="0"/>
            </a:br>
            <a:r>
              <a:rPr lang="en-US" dirty="0"/>
              <a:t>Context aware embedding for attention layer = attention * </a:t>
            </a:r>
            <a:r>
              <a:rPr lang="en-US" b="1" dirty="0"/>
              <a:t>V</a:t>
            </a:r>
            <a:endParaRPr lang="en-US" dirty="0"/>
          </a:p>
        </p:txBody>
      </p:sp>
    </p:spTree>
    <p:extLst>
      <p:ext uri="{BB962C8B-B14F-4D97-AF65-F5344CB8AC3E}">
        <p14:creationId xmlns:p14="http://schemas.microsoft.com/office/powerpoint/2010/main" val="877310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385E40-2239-27B9-A0B6-F9EEB2C2C57D}"/>
              </a:ext>
            </a:extLst>
          </p:cNvPr>
          <p:cNvSpPr>
            <a:spLocks noGrp="1"/>
          </p:cNvSpPr>
          <p:nvPr>
            <p:ph idx="1"/>
          </p:nvPr>
        </p:nvSpPr>
        <p:spPr>
          <a:xfrm>
            <a:off x="565064" y="540521"/>
            <a:ext cx="10515600" cy="4351338"/>
          </a:xfrm>
        </p:spPr>
        <p:txBody>
          <a:bodyPr>
            <a:normAutofit/>
          </a:bodyPr>
          <a:lstStyle/>
          <a:p>
            <a:pPr marL="0" indent="0">
              <a:buNone/>
            </a:pPr>
            <a:endParaRPr lang="en-US" sz="1600" dirty="0"/>
          </a:p>
          <a:p>
            <a:pPr marL="0" indent="0">
              <a:buNone/>
            </a:pPr>
            <a:r>
              <a:rPr lang="en-US" sz="1600" dirty="0"/>
              <a:t>I want to go to Europe and see Eiffel tower . I will be booking tickets to</a:t>
            </a:r>
          </a:p>
        </p:txBody>
      </p:sp>
      <p:pic>
        <p:nvPicPr>
          <p:cNvPr id="3080" name="Picture 8">
            <a:extLst>
              <a:ext uri="{FF2B5EF4-FFF2-40B4-BE49-F238E27FC236}">
                <a16:creationId xmlns:a16="http://schemas.microsoft.com/office/drawing/2014/main" id="{FE100414-2DB4-ECDA-2EA4-3121145A4A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2743200"/>
            <a:ext cx="12700" cy="12700"/>
          </a:xfrm>
          <a:prstGeom prst="rect">
            <a:avLst/>
          </a:prstGeom>
          <a:noFill/>
          <a:extLst>
            <a:ext uri="{909E8E84-426E-40DD-AFC4-6F175D3DCCD1}">
              <a14:hiddenFill xmlns:a14="http://schemas.microsoft.com/office/drawing/2010/main">
                <a:solidFill>
                  <a:srgbClr val="FFFFFF"/>
                </a:solidFill>
              </a14:hiddenFill>
            </a:ext>
          </a:extLst>
        </p:spPr>
      </p:pic>
      <p:pic>
        <p:nvPicPr>
          <p:cNvPr id="3081" name="Picture 9">
            <a:extLst>
              <a:ext uri="{FF2B5EF4-FFF2-40B4-BE49-F238E27FC236}">
                <a16:creationId xmlns:a16="http://schemas.microsoft.com/office/drawing/2014/main" id="{BE1828EC-DBD3-DD39-1C9A-B9D62926DF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1096963"/>
            <a:ext cx="12700" cy="1270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6F0AFEDC-2BEE-74CB-A909-46F9F00F54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0"/>
            <a:ext cx="12700" cy="12700"/>
          </a:xfrm>
          <a:prstGeom prst="rect">
            <a:avLst/>
          </a:prstGeom>
          <a:noFill/>
          <a:extLst>
            <a:ext uri="{909E8E84-426E-40DD-AFC4-6F175D3DCCD1}">
              <a14:hiddenFill xmlns:a14="http://schemas.microsoft.com/office/drawing/2010/main">
                <a:solidFill>
                  <a:srgbClr val="FFFFFF"/>
                </a:solidFill>
              </a14:hiddenFill>
            </a:ext>
          </a:extLst>
        </p:spPr>
      </p:pic>
      <p:pic>
        <p:nvPicPr>
          <p:cNvPr id="3083" name="Picture 11">
            <a:extLst>
              <a:ext uri="{FF2B5EF4-FFF2-40B4-BE49-F238E27FC236}">
                <a16:creationId xmlns:a16="http://schemas.microsoft.com/office/drawing/2014/main" id="{A4771C55-2A7A-03BE-73F0-1C94916331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 y="822325"/>
            <a:ext cx="12700" cy="1270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CB1F21BF-1A54-8559-0551-438E3BAE7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1920875"/>
            <a:ext cx="12700" cy="12700"/>
          </a:xfrm>
          <a:prstGeom prst="rect">
            <a:avLst/>
          </a:prstGeom>
          <a:noFill/>
          <a:extLst>
            <a:ext uri="{909E8E84-426E-40DD-AFC4-6F175D3DCCD1}">
              <a14:hiddenFill xmlns:a14="http://schemas.microsoft.com/office/drawing/2010/main">
                <a:solidFill>
                  <a:srgbClr val="FFFFFF"/>
                </a:solidFill>
              </a14:hiddenFill>
            </a:ext>
          </a:extLst>
        </p:spPr>
      </p:pic>
      <p:sp>
        <p:nvSpPr>
          <p:cNvPr id="7" name="Double Bracket 6">
            <a:extLst>
              <a:ext uri="{FF2B5EF4-FFF2-40B4-BE49-F238E27FC236}">
                <a16:creationId xmlns:a16="http://schemas.microsoft.com/office/drawing/2014/main" id="{E13998AE-6E31-C662-7954-18349A5ECDC1}"/>
              </a:ext>
            </a:extLst>
          </p:cNvPr>
          <p:cNvSpPr/>
          <p:nvPr/>
        </p:nvSpPr>
        <p:spPr>
          <a:xfrm>
            <a:off x="1050324" y="2063578"/>
            <a:ext cx="3645244" cy="2298357"/>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12" name="Table 11">
            <a:extLst>
              <a:ext uri="{FF2B5EF4-FFF2-40B4-BE49-F238E27FC236}">
                <a16:creationId xmlns:a16="http://schemas.microsoft.com/office/drawing/2014/main" id="{C956E21D-6BD7-C10A-B8F1-DAE86EC4C0F2}"/>
              </a:ext>
            </a:extLst>
          </p:cNvPr>
          <p:cNvGraphicFramePr>
            <a:graphicFrameLocks noGrp="1"/>
          </p:cNvGraphicFramePr>
          <p:nvPr>
            <p:extLst>
              <p:ext uri="{D42A27DB-BD31-4B8C-83A1-F6EECF244321}">
                <p14:modId xmlns:p14="http://schemas.microsoft.com/office/powerpoint/2010/main" val="2001018466"/>
              </p:ext>
            </p:extLst>
          </p:nvPr>
        </p:nvGraphicFramePr>
        <p:xfrm>
          <a:off x="1297459" y="2357623"/>
          <a:ext cx="3013403" cy="1670679"/>
        </p:xfrm>
        <a:graphic>
          <a:graphicData uri="http://schemas.openxmlformats.org/drawingml/2006/table">
            <a:tbl>
              <a:tblPr firstRow="1" bandRow="1">
                <a:tableStyleId>{5940675A-B579-460E-94D1-54222C63F5DA}</a:tableStyleId>
              </a:tblPr>
              <a:tblGrid>
                <a:gridCol w="579967">
                  <a:extLst>
                    <a:ext uri="{9D8B030D-6E8A-4147-A177-3AD203B41FA5}">
                      <a16:colId xmlns:a16="http://schemas.microsoft.com/office/drawing/2014/main" val="3462504588"/>
                    </a:ext>
                  </a:extLst>
                </a:gridCol>
                <a:gridCol w="608359">
                  <a:extLst>
                    <a:ext uri="{9D8B030D-6E8A-4147-A177-3AD203B41FA5}">
                      <a16:colId xmlns:a16="http://schemas.microsoft.com/office/drawing/2014/main" val="3044924228"/>
                    </a:ext>
                  </a:extLst>
                </a:gridCol>
                <a:gridCol w="608359">
                  <a:extLst>
                    <a:ext uri="{9D8B030D-6E8A-4147-A177-3AD203B41FA5}">
                      <a16:colId xmlns:a16="http://schemas.microsoft.com/office/drawing/2014/main" val="2271337685"/>
                    </a:ext>
                  </a:extLst>
                </a:gridCol>
                <a:gridCol w="608359">
                  <a:extLst>
                    <a:ext uri="{9D8B030D-6E8A-4147-A177-3AD203B41FA5}">
                      <a16:colId xmlns:a16="http://schemas.microsoft.com/office/drawing/2014/main" val="3091698344"/>
                    </a:ext>
                  </a:extLst>
                </a:gridCol>
                <a:gridCol w="608359">
                  <a:extLst>
                    <a:ext uri="{9D8B030D-6E8A-4147-A177-3AD203B41FA5}">
                      <a16:colId xmlns:a16="http://schemas.microsoft.com/office/drawing/2014/main" val="3392775571"/>
                    </a:ext>
                  </a:extLst>
                </a:gridCol>
              </a:tblGrid>
              <a:tr h="413364">
                <a:tc>
                  <a:txBody>
                    <a:bodyPr/>
                    <a:lstStyle/>
                    <a:p>
                      <a:r>
                        <a:rPr lang="en-US" dirty="0"/>
                        <a:t>0.5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0.3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0.2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0.1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93584217"/>
                  </a:ext>
                </a:extLst>
              </a:tr>
              <a:tr h="419105">
                <a:tc>
                  <a:txBody>
                    <a:bodyPr/>
                    <a:lstStyle/>
                    <a:p>
                      <a:r>
                        <a:rPr lang="en-US" dirty="0"/>
                        <a:t>-0.2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0.9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69225030"/>
                  </a:ext>
                </a:extLst>
              </a:tr>
              <a:tr h="419105">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54648157"/>
                  </a:ext>
                </a:extLst>
              </a:tr>
              <a:tr h="419105">
                <a:tc>
                  <a:txBody>
                    <a:bodyPr/>
                    <a:lstStyle/>
                    <a:p>
                      <a:r>
                        <a:rPr lang="en-US" dirty="0"/>
                        <a:t>0.4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0.5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0.2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0.7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0585012"/>
                  </a:ext>
                </a:extLst>
              </a:tr>
            </a:tbl>
          </a:graphicData>
        </a:graphic>
      </p:graphicFrame>
      <p:sp>
        <p:nvSpPr>
          <p:cNvPr id="13" name="TextBox 12">
            <a:extLst>
              <a:ext uri="{FF2B5EF4-FFF2-40B4-BE49-F238E27FC236}">
                <a16:creationId xmlns:a16="http://schemas.microsoft.com/office/drawing/2014/main" id="{F3A94694-7AA9-4829-D6C5-B3796A235BE1}"/>
              </a:ext>
            </a:extLst>
          </p:cNvPr>
          <p:cNvSpPr txBox="1"/>
          <p:nvPr/>
        </p:nvSpPr>
        <p:spPr>
          <a:xfrm>
            <a:off x="2409568" y="1433384"/>
            <a:ext cx="519694" cy="369332"/>
          </a:xfrm>
          <a:prstGeom prst="rect">
            <a:avLst/>
          </a:prstGeom>
          <a:noFill/>
        </p:spPr>
        <p:txBody>
          <a:bodyPr wrap="none" rtlCol="0">
            <a:spAutoFit/>
          </a:bodyPr>
          <a:lstStyle/>
          <a:p>
            <a:r>
              <a:rPr lang="en-US" dirty="0" err="1"/>
              <a:t>Wq</a:t>
            </a:r>
            <a:endParaRPr lang="en-US" dirty="0"/>
          </a:p>
        </p:txBody>
      </p:sp>
      <p:sp>
        <p:nvSpPr>
          <p:cNvPr id="14" name="Left Brace 13">
            <a:extLst>
              <a:ext uri="{FF2B5EF4-FFF2-40B4-BE49-F238E27FC236}">
                <a16:creationId xmlns:a16="http://schemas.microsoft.com/office/drawing/2014/main" id="{C35F0BB3-2503-1252-2044-33B071BB2DAF}"/>
              </a:ext>
            </a:extLst>
          </p:cNvPr>
          <p:cNvSpPr/>
          <p:nvPr/>
        </p:nvSpPr>
        <p:spPr>
          <a:xfrm>
            <a:off x="506627" y="2211859"/>
            <a:ext cx="444843" cy="226128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E234EB9B-6719-9856-70A9-800A39E9D508}"/>
              </a:ext>
            </a:extLst>
          </p:cNvPr>
          <p:cNvSpPr txBox="1"/>
          <p:nvPr/>
        </p:nvSpPr>
        <p:spPr>
          <a:xfrm>
            <a:off x="160638" y="3002692"/>
            <a:ext cx="554960" cy="369332"/>
          </a:xfrm>
          <a:prstGeom prst="rect">
            <a:avLst/>
          </a:prstGeom>
          <a:noFill/>
        </p:spPr>
        <p:txBody>
          <a:bodyPr wrap="none" rtlCol="0">
            <a:spAutoFit/>
          </a:bodyPr>
          <a:lstStyle/>
          <a:p>
            <a:r>
              <a:rPr lang="en-US" dirty="0"/>
              <a:t>128</a:t>
            </a:r>
          </a:p>
        </p:txBody>
      </p:sp>
      <p:sp>
        <p:nvSpPr>
          <p:cNvPr id="18" name="Left Brace 17">
            <a:extLst>
              <a:ext uri="{FF2B5EF4-FFF2-40B4-BE49-F238E27FC236}">
                <a16:creationId xmlns:a16="http://schemas.microsoft.com/office/drawing/2014/main" id="{372F2495-5595-EA3D-3F7D-5708102A00FF}"/>
              </a:ext>
            </a:extLst>
          </p:cNvPr>
          <p:cNvSpPr/>
          <p:nvPr/>
        </p:nvSpPr>
        <p:spPr>
          <a:xfrm rot="16200000">
            <a:off x="2650524" y="3533324"/>
            <a:ext cx="444843" cy="226128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980430CA-6D20-8B96-8988-31DBB0986E3D}"/>
              </a:ext>
            </a:extLst>
          </p:cNvPr>
          <p:cNvSpPr txBox="1"/>
          <p:nvPr/>
        </p:nvSpPr>
        <p:spPr>
          <a:xfrm>
            <a:off x="2409568" y="5075380"/>
            <a:ext cx="801823" cy="369332"/>
          </a:xfrm>
          <a:prstGeom prst="rect">
            <a:avLst/>
          </a:prstGeom>
          <a:noFill/>
        </p:spPr>
        <p:txBody>
          <a:bodyPr wrap="none" rtlCol="0">
            <a:spAutoFit/>
          </a:bodyPr>
          <a:lstStyle/>
          <a:p>
            <a:r>
              <a:rPr lang="en-US" dirty="0"/>
              <a:t>12288</a:t>
            </a:r>
          </a:p>
        </p:txBody>
      </p:sp>
      <p:graphicFrame>
        <p:nvGraphicFramePr>
          <p:cNvPr id="20" name="Table 19">
            <a:extLst>
              <a:ext uri="{FF2B5EF4-FFF2-40B4-BE49-F238E27FC236}">
                <a16:creationId xmlns:a16="http://schemas.microsoft.com/office/drawing/2014/main" id="{5873D04E-BDD6-B04C-AB15-4212811D1C5A}"/>
              </a:ext>
            </a:extLst>
          </p:cNvPr>
          <p:cNvGraphicFramePr>
            <a:graphicFrameLocks noGrp="1"/>
          </p:cNvGraphicFramePr>
          <p:nvPr>
            <p:extLst>
              <p:ext uri="{D42A27DB-BD31-4B8C-83A1-F6EECF244321}">
                <p14:modId xmlns:p14="http://schemas.microsoft.com/office/powerpoint/2010/main" val="1556665900"/>
              </p:ext>
            </p:extLst>
          </p:nvPr>
        </p:nvGraphicFramePr>
        <p:xfrm>
          <a:off x="5486400" y="2057400"/>
          <a:ext cx="679621" cy="2743200"/>
        </p:xfrm>
        <a:graphic>
          <a:graphicData uri="http://schemas.openxmlformats.org/drawingml/2006/table">
            <a:tbl>
              <a:tblPr firstRow="1" bandRow="1">
                <a:tableStyleId>{2D5ABB26-0587-4C30-8999-92F81FD0307C}</a:tableStyleId>
              </a:tblPr>
              <a:tblGrid>
                <a:gridCol w="679621">
                  <a:extLst>
                    <a:ext uri="{9D8B030D-6E8A-4147-A177-3AD203B41FA5}">
                      <a16:colId xmlns:a16="http://schemas.microsoft.com/office/drawing/2014/main" val="4038876831"/>
                    </a:ext>
                  </a:extLst>
                </a:gridCol>
              </a:tblGrid>
              <a:tr h="1692925">
                <a:tc>
                  <a:txBody>
                    <a:bodyPr/>
                    <a:lstStyle/>
                    <a:p>
                      <a:r>
                        <a:rPr lang="en-US" dirty="0"/>
                        <a:t>0.2</a:t>
                      </a:r>
                    </a:p>
                    <a:p>
                      <a:endParaRPr lang="en-US" dirty="0"/>
                    </a:p>
                    <a:p>
                      <a:endParaRPr lang="en-US" dirty="0"/>
                    </a:p>
                    <a:p>
                      <a:r>
                        <a:rPr lang="en-US" dirty="0"/>
                        <a:t>0.3</a:t>
                      </a:r>
                    </a:p>
                    <a:p>
                      <a:endParaRPr lang="en-US" dirty="0"/>
                    </a:p>
                    <a:p>
                      <a:endParaRPr lang="en-US" dirty="0"/>
                    </a:p>
                    <a:p>
                      <a:r>
                        <a:rPr lang="en-US" dirty="0"/>
                        <a:t>0.4</a:t>
                      </a:r>
                    </a:p>
                  </a:txBody>
                  <a:tcPr/>
                </a:tc>
                <a:extLst>
                  <a:ext uri="{0D108BD9-81ED-4DB2-BD59-A6C34878D82A}">
                    <a16:rowId xmlns:a16="http://schemas.microsoft.com/office/drawing/2014/main" val="2387300003"/>
                  </a:ext>
                </a:extLst>
              </a:tr>
              <a:tr h="348956">
                <a:tc>
                  <a:txBody>
                    <a:bodyPr/>
                    <a:lstStyle/>
                    <a:p>
                      <a:endParaRPr lang="en-US"/>
                    </a:p>
                  </a:txBody>
                  <a:tcPr/>
                </a:tc>
                <a:extLst>
                  <a:ext uri="{0D108BD9-81ED-4DB2-BD59-A6C34878D82A}">
                    <a16:rowId xmlns:a16="http://schemas.microsoft.com/office/drawing/2014/main" val="3033326693"/>
                  </a:ext>
                </a:extLst>
              </a:tr>
              <a:tr h="348956">
                <a:tc>
                  <a:txBody>
                    <a:bodyPr/>
                    <a:lstStyle/>
                    <a:p>
                      <a:endParaRPr lang="en-US" dirty="0"/>
                    </a:p>
                  </a:txBody>
                  <a:tcPr/>
                </a:tc>
                <a:extLst>
                  <a:ext uri="{0D108BD9-81ED-4DB2-BD59-A6C34878D82A}">
                    <a16:rowId xmlns:a16="http://schemas.microsoft.com/office/drawing/2014/main" val="391828120"/>
                  </a:ext>
                </a:extLst>
              </a:tr>
            </a:tbl>
          </a:graphicData>
        </a:graphic>
      </p:graphicFrame>
      <p:sp>
        <p:nvSpPr>
          <p:cNvPr id="21" name="Double Bracket 20">
            <a:extLst>
              <a:ext uri="{FF2B5EF4-FFF2-40B4-BE49-F238E27FC236}">
                <a16:creationId xmlns:a16="http://schemas.microsoft.com/office/drawing/2014/main" id="{C3F09217-C5D4-B03B-F827-E337AE7130DF}"/>
              </a:ext>
            </a:extLst>
          </p:cNvPr>
          <p:cNvSpPr/>
          <p:nvPr/>
        </p:nvSpPr>
        <p:spPr>
          <a:xfrm>
            <a:off x="5018903" y="2032686"/>
            <a:ext cx="1320113" cy="2440460"/>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20E3D08C-E90E-2DEB-5E50-52FAF2D30B0C}"/>
              </a:ext>
            </a:extLst>
          </p:cNvPr>
          <p:cNvSpPr txBox="1"/>
          <p:nvPr/>
        </p:nvSpPr>
        <p:spPr>
          <a:xfrm>
            <a:off x="4695568" y="1416263"/>
            <a:ext cx="2525948" cy="369332"/>
          </a:xfrm>
          <a:prstGeom prst="rect">
            <a:avLst/>
          </a:prstGeom>
          <a:noFill/>
        </p:spPr>
        <p:txBody>
          <a:bodyPr wrap="none" rtlCol="0">
            <a:spAutoFit/>
          </a:bodyPr>
          <a:lstStyle/>
          <a:p>
            <a:r>
              <a:rPr lang="en-US" dirty="0"/>
              <a:t>E8-Embedding of Ticket</a:t>
            </a:r>
          </a:p>
        </p:txBody>
      </p:sp>
      <p:sp>
        <p:nvSpPr>
          <p:cNvPr id="24" name="Equal 23">
            <a:extLst>
              <a:ext uri="{FF2B5EF4-FFF2-40B4-BE49-F238E27FC236}">
                <a16:creationId xmlns:a16="http://schemas.microsoft.com/office/drawing/2014/main" id="{ACF7284A-6A5E-3E2D-4BBE-97AE28357650}"/>
              </a:ext>
            </a:extLst>
          </p:cNvPr>
          <p:cNvSpPr/>
          <p:nvPr/>
        </p:nvSpPr>
        <p:spPr>
          <a:xfrm>
            <a:off x="7006281" y="2790332"/>
            <a:ext cx="864973" cy="638668"/>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FBDA4AF3-15B2-946B-C949-177181A9BE08}"/>
              </a:ext>
            </a:extLst>
          </p:cNvPr>
          <p:cNvSpPr/>
          <p:nvPr/>
        </p:nvSpPr>
        <p:spPr>
          <a:xfrm>
            <a:off x="4794422" y="3187358"/>
            <a:ext cx="148281" cy="1551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6" name="Table 25">
            <a:extLst>
              <a:ext uri="{FF2B5EF4-FFF2-40B4-BE49-F238E27FC236}">
                <a16:creationId xmlns:a16="http://schemas.microsoft.com/office/drawing/2014/main" id="{7AD2BBFC-427A-5C29-C90E-0450C2D49968}"/>
              </a:ext>
            </a:extLst>
          </p:cNvPr>
          <p:cNvGraphicFramePr>
            <a:graphicFrameLocks noGrp="1"/>
          </p:cNvGraphicFramePr>
          <p:nvPr>
            <p:extLst>
              <p:ext uri="{D42A27DB-BD31-4B8C-83A1-F6EECF244321}">
                <p14:modId xmlns:p14="http://schemas.microsoft.com/office/powerpoint/2010/main" val="454677603"/>
              </p:ext>
            </p:extLst>
          </p:nvPr>
        </p:nvGraphicFramePr>
        <p:xfrm>
          <a:off x="8678947" y="2000424"/>
          <a:ext cx="679621" cy="2743200"/>
        </p:xfrm>
        <a:graphic>
          <a:graphicData uri="http://schemas.openxmlformats.org/drawingml/2006/table">
            <a:tbl>
              <a:tblPr firstRow="1" bandRow="1">
                <a:tableStyleId>{2D5ABB26-0587-4C30-8999-92F81FD0307C}</a:tableStyleId>
              </a:tblPr>
              <a:tblGrid>
                <a:gridCol w="679621">
                  <a:extLst>
                    <a:ext uri="{9D8B030D-6E8A-4147-A177-3AD203B41FA5}">
                      <a16:colId xmlns:a16="http://schemas.microsoft.com/office/drawing/2014/main" val="4038876831"/>
                    </a:ext>
                  </a:extLst>
                </a:gridCol>
              </a:tblGrid>
              <a:tr h="1692925">
                <a:tc>
                  <a:txBody>
                    <a:bodyPr/>
                    <a:lstStyle/>
                    <a:p>
                      <a:r>
                        <a:rPr lang="en-US" dirty="0"/>
                        <a:t>0.32</a:t>
                      </a:r>
                    </a:p>
                    <a:p>
                      <a:endParaRPr lang="en-US" dirty="0"/>
                    </a:p>
                    <a:p>
                      <a:endParaRPr lang="en-US" dirty="0"/>
                    </a:p>
                    <a:p>
                      <a:r>
                        <a:rPr lang="en-US" dirty="0"/>
                        <a:t>0.32</a:t>
                      </a:r>
                    </a:p>
                    <a:p>
                      <a:endParaRPr lang="en-US" dirty="0"/>
                    </a:p>
                    <a:p>
                      <a:endParaRPr lang="en-US" dirty="0"/>
                    </a:p>
                    <a:p>
                      <a:r>
                        <a:rPr lang="en-US" dirty="0"/>
                        <a:t>0.43</a:t>
                      </a:r>
                    </a:p>
                  </a:txBody>
                  <a:tcPr/>
                </a:tc>
                <a:extLst>
                  <a:ext uri="{0D108BD9-81ED-4DB2-BD59-A6C34878D82A}">
                    <a16:rowId xmlns:a16="http://schemas.microsoft.com/office/drawing/2014/main" val="2387300003"/>
                  </a:ext>
                </a:extLst>
              </a:tr>
              <a:tr h="348956">
                <a:tc>
                  <a:txBody>
                    <a:bodyPr/>
                    <a:lstStyle/>
                    <a:p>
                      <a:endParaRPr lang="en-US"/>
                    </a:p>
                  </a:txBody>
                  <a:tcPr/>
                </a:tc>
                <a:extLst>
                  <a:ext uri="{0D108BD9-81ED-4DB2-BD59-A6C34878D82A}">
                    <a16:rowId xmlns:a16="http://schemas.microsoft.com/office/drawing/2014/main" val="3033326693"/>
                  </a:ext>
                </a:extLst>
              </a:tr>
              <a:tr h="348956">
                <a:tc>
                  <a:txBody>
                    <a:bodyPr/>
                    <a:lstStyle/>
                    <a:p>
                      <a:endParaRPr lang="en-US" dirty="0"/>
                    </a:p>
                  </a:txBody>
                  <a:tcPr/>
                </a:tc>
                <a:extLst>
                  <a:ext uri="{0D108BD9-81ED-4DB2-BD59-A6C34878D82A}">
                    <a16:rowId xmlns:a16="http://schemas.microsoft.com/office/drawing/2014/main" val="391828120"/>
                  </a:ext>
                </a:extLst>
              </a:tr>
            </a:tbl>
          </a:graphicData>
        </a:graphic>
      </p:graphicFrame>
      <p:sp>
        <p:nvSpPr>
          <p:cNvPr id="27" name="Double Bracket 26">
            <a:extLst>
              <a:ext uri="{FF2B5EF4-FFF2-40B4-BE49-F238E27FC236}">
                <a16:creationId xmlns:a16="http://schemas.microsoft.com/office/drawing/2014/main" id="{EF87B2FB-76E0-8DED-5B97-11F2299E3824}"/>
              </a:ext>
            </a:extLst>
          </p:cNvPr>
          <p:cNvSpPr/>
          <p:nvPr/>
        </p:nvSpPr>
        <p:spPr>
          <a:xfrm>
            <a:off x="8211450" y="1975710"/>
            <a:ext cx="1320113" cy="2440460"/>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4B47045F-F752-410D-63D5-10B127A4F527}"/>
              </a:ext>
            </a:extLst>
          </p:cNvPr>
          <p:cNvSpPr txBox="1"/>
          <p:nvPr/>
        </p:nvSpPr>
        <p:spPr>
          <a:xfrm>
            <a:off x="6351066" y="3491425"/>
            <a:ext cx="801823" cy="369332"/>
          </a:xfrm>
          <a:prstGeom prst="rect">
            <a:avLst/>
          </a:prstGeom>
          <a:noFill/>
        </p:spPr>
        <p:txBody>
          <a:bodyPr wrap="none" rtlCol="0">
            <a:spAutoFit/>
          </a:bodyPr>
          <a:lstStyle/>
          <a:p>
            <a:r>
              <a:rPr lang="en-US" dirty="0"/>
              <a:t>12288</a:t>
            </a:r>
          </a:p>
        </p:txBody>
      </p:sp>
      <p:sp>
        <p:nvSpPr>
          <p:cNvPr id="30" name="TextBox 29">
            <a:extLst>
              <a:ext uri="{FF2B5EF4-FFF2-40B4-BE49-F238E27FC236}">
                <a16:creationId xmlns:a16="http://schemas.microsoft.com/office/drawing/2014/main" id="{DAFC74A3-F1BE-8D99-2720-C250814E39A5}"/>
              </a:ext>
            </a:extLst>
          </p:cNvPr>
          <p:cNvSpPr txBox="1"/>
          <p:nvPr/>
        </p:nvSpPr>
        <p:spPr>
          <a:xfrm>
            <a:off x="8760941" y="1396314"/>
            <a:ext cx="476412" cy="369332"/>
          </a:xfrm>
          <a:prstGeom prst="rect">
            <a:avLst/>
          </a:prstGeom>
          <a:noFill/>
        </p:spPr>
        <p:txBody>
          <a:bodyPr wrap="none" rtlCol="0">
            <a:spAutoFit/>
          </a:bodyPr>
          <a:lstStyle/>
          <a:p>
            <a:r>
              <a:rPr lang="en-US" dirty="0"/>
              <a:t>Q7</a:t>
            </a:r>
          </a:p>
        </p:txBody>
      </p:sp>
      <p:sp>
        <p:nvSpPr>
          <p:cNvPr id="31" name="TextBox 30">
            <a:extLst>
              <a:ext uri="{FF2B5EF4-FFF2-40B4-BE49-F238E27FC236}">
                <a16:creationId xmlns:a16="http://schemas.microsoft.com/office/drawing/2014/main" id="{A63DB090-439D-E964-21BD-5F904BF7912C}"/>
              </a:ext>
            </a:extLst>
          </p:cNvPr>
          <p:cNvSpPr txBox="1"/>
          <p:nvPr/>
        </p:nvSpPr>
        <p:spPr>
          <a:xfrm>
            <a:off x="2545890" y="5948147"/>
            <a:ext cx="7502888" cy="369332"/>
          </a:xfrm>
          <a:prstGeom prst="rect">
            <a:avLst/>
          </a:prstGeom>
          <a:noFill/>
        </p:spPr>
        <p:txBody>
          <a:bodyPr wrap="none" rtlCol="0">
            <a:spAutoFit/>
          </a:bodyPr>
          <a:lstStyle/>
          <a:p>
            <a:r>
              <a:rPr lang="en-US" dirty="0" err="1"/>
              <a:t>Wq</a:t>
            </a:r>
            <a:r>
              <a:rPr lang="en-US" dirty="0"/>
              <a:t> </a:t>
            </a:r>
            <a:r>
              <a:rPr lang="en-US" dirty="0" err="1"/>
              <a:t>llearnt</a:t>
            </a:r>
            <a:r>
              <a:rPr lang="en-US" dirty="0"/>
              <a:t> during training Knows how to find/encode the query  of attention</a:t>
            </a:r>
          </a:p>
        </p:txBody>
      </p:sp>
      <p:sp>
        <p:nvSpPr>
          <p:cNvPr id="32" name="TextBox 31">
            <a:extLst>
              <a:ext uri="{FF2B5EF4-FFF2-40B4-BE49-F238E27FC236}">
                <a16:creationId xmlns:a16="http://schemas.microsoft.com/office/drawing/2014/main" id="{A6BA4FE8-8F4B-11B8-24D7-48BCEDD5459C}"/>
              </a:ext>
            </a:extLst>
          </p:cNvPr>
          <p:cNvSpPr txBox="1"/>
          <p:nvPr/>
        </p:nvSpPr>
        <p:spPr>
          <a:xfrm>
            <a:off x="929163" y="302524"/>
            <a:ext cx="1551515" cy="369332"/>
          </a:xfrm>
          <a:prstGeom prst="rect">
            <a:avLst/>
          </a:prstGeom>
          <a:noFill/>
        </p:spPr>
        <p:txBody>
          <a:bodyPr wrap="none" rtlCol="0">
            <a:spAutoFit/>
          </a:bodyPr>
          <a:lstStyle/>
          <a:p>
            <a:r>
              <a:rPr lang="en-US" b="1" dirty="0"/>
              <a:t>Query Vector</a:t>
            </a:r>
          </a:p>
        </p:txBody>
      </p:sp>
    </p:spTree>
    <p:extLst>
      <p:ext uri="{BB962C8B-B14F-4D97-AF65-F5344CB8AC3E}">
        <p14:creationId xmlns:p14="http://schemas.microsoft.com/office/powerpoint/2010/main" val="66805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78D76E-D894-F1E7-2772-515C1DBFE26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5B5467-2386-84B7-2DFB-D0539051BD9B}"/>
              </a:ext>
            </a:extLst>
          </p:cNvPr>
          <p:cNvSpPr>
            <a:spLocks noGrp="1"/>
          </p:cNvSpPr>
          <p:nvPr>
            <p:ph idx="1"/>
          </p:nvPr>
        </p:nvSpPr>
        <p:spPr>
          <a:xfrm>
            <a:off x="565064" y="540521"/>
            <a:ext cx="10515600" cy="4351338"/>
          </a:xfrm>
        </p:spPr>
        <p:txBody>
          <a:bodyPr>
            <a:normAutofit/>
          </a:bodyPr>
          <a:lstStyle/>
          <a:p>
            <a:pPr marL="0" indent="0">
              <a:buNone/>
            </a:pPr>
            <a:endParaRPr lang="en-US" sz="1600" dirty="0"/>
          </a:p>
          <a:p>
            <a:pPr marL="0" indent="0">
              <a:buNone/>
            </a:pPr>
            <a:r>
              <a:rPr lang="en-US" sz="1600" dirty="0"/>
              <a:t>I want to go to Europe and see Eiffel tower . I will be booking tickets to</a:t>
            </a:r>
          </a:p>
        </p:txBody>
      </p:sp>
      <p:pic>
        <p:nvPicPr>
          <p:cNvPr id="3080" name="Picture 8">
            <a:extLst>
              <a:ext uri="{FF2B5EF4-FFF2-40B4-BE49-F238E27FC236}">
                <a16:creationId xmlns:a16="http://schemas.microsoft.com/office/drawing/2014/main" id="{9EA967FB-324A-EAB9-14C2-A192F3BE06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2743200"/>
            <a:ext cx="12700" cy="12700"/>
          </a:xfrm>
          <a:prstGeom prst="rect">
            <a:avLst/>
          </a:prstGeom>
          <a:noFill/>
          <a:extLst>
            <a:ext uri="{909E8E84-426E-40DD-AFC4-6F175D3DCCD1}">
              <a14:hiddenFill xmlns:a14="http://schemas.microsoft.com/office/drawing/2010/main">
                <a:solidFill>
                  <a:srgbClr val="FFFFFF"/>
                </a:solidFill>
              </a14:hiddenFill>
            </a:ext>
          </a:extLst>
        </p:spPr>
      </p:pic>
      <p:pic>
        <p:nvPicPr>
          <p:cNvPr id="3081" name="Picture 9">
            <a:extLst>
              <a:ext uri="{FF2B5EF4-FFF2-40B4-BE49-F238E27FC236}">
                <a16:creationId xmlns:a16="http://schemas.microsoft.com/office/drawing/2014/main" id="{0E3CEAB6-328F-53B1-5AC9-59AF37E56D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1096963"/>
            <a:ext cx="12700" cy="1270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502A7489-6DB6-B852-E8AE-2D19527C62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0"/>
            <a:ext cx="12700" cy="12700"/>
          </a:xfrm>
          <a:prstGeom prst="rect">
            <a:avLst/>
          </a:prstGeom>
          <a:noFill/>
          <a:extLst>
            <a:ext uri="{909E8E84-426E-40DD-AFC4-6F175D3DCCD1}">
              <a14:hiddenFill xmlns:a14="http://schemas.microsoft.com/office/drawing/2010/main">
                <a:solidFill>
                  <a:srgbClr val="FFFFFF"/>
                </a:solidFill>
              </a14:hiddenFill>
            </a:ext>
          </a:extLst>
        </p:spPr>
      </p:pic>
      <p:pic>
        <p:nvPicPr>
          <p:cNvPr id="3083" name="Picture 11">
            <a:extLst>
              <a:ext uri="{FF2B5EF4-FFF2-40B4-BE49-F238E27FC236}">
                <a16:creationId xmlns:a16="http://schemas.microsoft.com/office/drawing/2014/main" id="{8D610BDD-51BA-3302-DA73-82E866CCE3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 y="822325"/>
            <a:ext cx="12700" cy="1270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DEF94CC4-CCA4-CF99-258F-8A5608A62F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1920875"/>
            <a:ext cx="12700" cy="12700"/>
          </a:xfrm>
          <a:prstGeom prst="rect">
            <a:avLst/>
          </a:prstGeom>
          <a:noFill/>
          <a:extLst>
            <a:ext uri="{909E8E84-426E-40DD-AFC4-6F175D3DCCD1}">
              <a14:hiddenFill xmlns:a14="http://schemas.microsoft.com/office/drawing/2010/main">
                <a:solidFill>
                  <a:srgbClr val="FFFFFF"/>
                </a:solidFill>
              </a14:hiddenFill>
            </a:ext>
          </a:extLst>
        </p:spPr>
      </p:pic>
      <p:sp>
        <p:nvSpPr>
          <p:cNvPr id="7" name="Double Bracket 6">
            <a:extLst>
              <a:ext uri="{FF2B5EF4-FFF2-40B4-BE49-F238E27FC236}">
                <a16:creationId xmlns:a16="http://schemas.microsoft.com/office/drawing/2014/main" id="{F04F4F55-0032-AE19-97C9-12994C45EA8F}"/>
              </a:ext>
            </a:extLst>
          </p:cNvPr>
          <p:cNvSpPr/>
          <p:nvPr/>
        </p:nvSpPr>
        <p:spPr>
          <a:xfrm>
            <a:off x="1050324" y="2063578"/>
            <a:ext cx="3645244" cy="2298357"/>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12" name="Table 11">
            <a:extLst>
              <a:ext uri="{FF2B5EF4-FFF2-40B4-BE49-F238E27FC236}">
                <a16:creationId xmlns:a16="http://schemas.microsoft.com/office/drawing/2014/main" id="{6CF7856D-6105-CBC1-45FA-D0CF37CFF85A}"/>
              </a:ext>
            </a:extLst>
          </p:cNvPr>
          <p:cNvGraphicFramePr>
            <a:graphicFrameLocks noGrp="1"/>
          </p:cNvGraphicFramePr>
          <p:nvPr/>
        </p:nvGraphicFramePr>
        <p:xfrm>
          <a:off x="1297459" y="2357623"/>
          <a:ext cx="3013403" cy="1670679"/>
        </p:xfrm>
        <a:graphic>
          <a:graphicData uri="http://schemas.openxmlformats.org/drawingml/2006/table">
            <a:tbl>
              <a:tblPr firstRow="1" bandRow="1">
                <a:tableStyleId>{5940675A-B579-460E-94D1-54222C63F5DA}</a:tableStyleId>
              </a:tblPr>
              <a:tblGrid>
                <a:gridCol w="579967">
                  <a:extLst>
                    <a:ext uri="{9D8B030D-6E8A-4147-A177-3AD203B41FA5}">
                      <a16:colId xmlns:a16="http://schemas.microsoft.com/office/drawing/2014/main" val="3462504588"/>
                    </a:ext>
                  </a:extLst>
                </a:gridCol>
                <a:gridCol w="608359">
                  <a:extLst>
                    <a:ext uri="{9D8B030D-6E8A-4147-A177-3AD203B41FA5}">
                      <a16:colId xmlns:a16="http://schemas.microsoft.com/office/drawing/2014/main" val="3044924228"/>
                    </a:ext>
                  </a:extLst>
                </a:gridCol>
                <a:gridCol w="608359">
                  <a:extLst>
                    <a:ext uri="{9D8B030D-6E8A-4147-A177-3AD203B41FA5}">
                      <a16:colId xmlns:a16="http://schemas.microsoft.com/office/drawing/2014/main" val="2271337685"/>
                    </a:ext>
                  </a:extLst>
                </a:gridCol>
                <a:gridCol w="608359">
                  <a:extLst>
                    <a:ext uri="{9D8B030D-6E8A-4147-A177-3AD203B41FA5}">
                      <a16:colId xmlns:a16="http://schemas.microsoft.com/office/drawing/2014/main" val="3091698344"/>
                    </a:ext>
                  </a:extLst>
                </a:gridCol>
                <a:gridCol w="608359">
                  <a:extLst>
                    <a:ext uri="{9D8B030D-6E8A-4147-A177-3AD203B41FA5}">
                      <a16:colId xmlns:a16="http://schemas.microsoft.com/office/drawing/2014/main" val="3392775571"/>
                    </a:ext>
                  </a:extLst>
                </a:gridCol>
              </a:tblGrid>
              <a:tr h="413364">
                <a:tc>
                  <a:txBody>
                    <a:bodyPr/>
                    <a:lstStyle/>
                    <a:p>
                      <a:r>
                        <a:rPr lang="en-US" dirty="0"/>
                        <a:t>0.5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0.3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0.2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0.1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93584217"/>
                  </a:ext>
                </a:extLst>
              </a:tr>
              <a:tr h="419105">
                <a:tc>
                  <a:txBody>
                    <a:bodyPr/>
                    <a:lstStyle/>
                    <a:p>
                      <a:r>
                        <a:rPr lang="en-US" dirty="0"/>
                        <a:t>-0.2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0.9</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69225030"/>
                  </a:ext>
                </a:extLst>
              </a:tr>
              <a:tr h="419105">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54648157"/>
                  </a:ext>
                </a:extLst>
              </a:tr>
              <a:tr h="419105">
                <a:tc>
                  <a:txBody>
                    <a:bodyPr/>
                    <a:lstStyle/>
                    <a:p>
                      <a:r>
                        <a:rPr lang="en-US" dirty="0"/>
                        <a:t>0.4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0.5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0.2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0.7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0585012"/>
                  </a:ext>
                </a:extLst>
              </a:tr>
            </a:tbl>
          </a:graphicData>
        </a:graphic>
      </p:graphicFrame>
      <p:sp>
        <p:nvSpPr>
          <p:cNvPr id="13" name="TextBox 12">
            <a:extLst>
              <a:ext uri="{FF2B5EF4-FFF2-40B4-BE49-F238E27FC236}">
                <a16:creationId xmlns:a16="http://schemas.microsoft.com/office/drawing/2014/main" id="{70043E4C-19C7-2AD7-4BCF-83FEDC00E729}"/>
              </a:ext>
            </a:extLst>
          </p:cNvPr>
          <p:cNvSpPr txBox="1"/>
          <p:nvPr/>
        </p:nvSpPr>
        <p:spPr>
          <a:xfrm>
            <a:off x="2409568" y="1433384"/>
            <a:ext cx="502061" cy="369332"/>
          </a:xfrm>
          <a:prstGeom prst="rect">
            <a:avLst/>
          </a:prstGeom>
          <a:noFill/>
        </p:spPr>
        <p:txBody>
          <a:bodyPr wrap="none" rtlCol="0">
            <a:spAutoFit/>
          </a:bodyPr>
          <a:lstStyle/>
          <a:p>
            <a:r>
              <a:rPr lang="en-US" dirty="0" err="1"/>
              <a:t>Wk</a:t>
            </a:r>
            <a:endParaRPr lang="en-US" dirty="0"/>
          </a:p>
        </p:txBody>
      </p:sp>
      <p:sp>
        <p:nvSpPr>
          <p:cNvPr id="14" name="Left Brace 13">
            <a:extLst>
              <a:ext uri="{FF2B5EF4-FFF2-40B4-BE49-F238E27FC236}">
                <a16:creationId xmlns:a16="http://schemas.microsoft.com/office/drawing/2014/main" id="{9074D26E-4658-D5DB-DDFA-C6A5249920C2}"/>
              </a:ext>
            </a:extLst>
          </p:cNvPr>
          <p:cNvSpPr/>
          <p:nvPr/>
        </p:nvSpPr>
        <p:spPr>
          <a:xfrm>
            <a:off x="506627" y="2211859"/>
            <a:ext cx="444843" cy="226128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5986CC2C-56F2-7DF5-C2CD-8691F9CCE46D}"/>
              </a:ext>
            </a:extLst>
          </p:cNvPr>
          <p:cNvSpPr txBox="1"/>
          <p:nvPr/>
        </p:nvSpPr>
        <p:spPr>
          <a:xfrm>
            <a:off x="160638" y="3002692"/>
            <a:ext cx="554960" cy="369332"/>
          </a:xfrm>
          <a:prstGeom prst="rect">
            <a:avLst/>
          </a:prstGeom>
          <a:noFill/>
        </p:spPr>
        <p:txBody>
          <a:bodyPr wrap="none" rtlCol="0">
            <a:spAutoFit/>
          </a:bodyPr>
          <a:lstStyle/>
          <a:p>
            <a:r>
              <a:rPr lang="en-US" dirty="0"/>
              <a:t>128</a:t>
            </a:r>
          </a:p>
        </p:txBody>
      </p:sp>
      <p:sp>
        <p:nvSpPr>
          <p:cNvPr id="18" name="Left Brace 17">
            <a:extLst>
              <a:ext uri="{FF2B5EF4-FFF2-40B4-BE49-F238E27FC236}">
                <a16:creationId xmlns:a16="http://schemas.microsoft.com/office/drawing/2014/main" id="{B9B59667-944B-5891-21E7-AF55130532F2}"/>
              </a:ext>
            </a:extLst>
          </p:cNvPr>
          <p:cNvSpPr/>
          <p:nvPr/>
        </p:nvSpPr>
        <p:spPr>
          <a:xfrm rot="16200000">
            <a:off x="2650524" y="3533324"/>
            <a:ext cx="444843" cy="226128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583F3E0F-A206-B723-32D8-B6A930361144}"/>
              </a:ext>
            </a:extLst>
          </p:cNvPr>
          <p:cNvSpPr txBox="1"/>
          <p:nvPr/>
        </p:nvSpPr>
        <p:spPr>
          <a:xfrm>
            <a:off x="2409568" y="5075380"/>
            <a:ext cx="801823" cy="369332"/>
          </a:xfrm>
          <a:prstGeom prst="rect">
            <a:avLst/>
          </a:prstGeom>
          <a:noFill/>
        </p:spPr>
        <p:txBody>
          <a:bodyPr wrap="none" rtlCol="0">
            <a:spAutoFit/>
          </a:bodyPr>
          <a:lstStyle/>
          <a:p>
            <a:r>
              <a:rPr lang="en-US" dirty="0"/>
              <a:t>12288</a:t>
            </a:r>
          </a:p>
        </p:txBody>
      </p:sp>
      <p:graphicFrame>
        <p:nvGraphicFramePr>
          <p:cNvPr id="20" name="Table 19">
            <a:extLst>
              <a:ext uri="{FF2B5EF4-FFF2-40B4-BE49-F238E27FC236}">
                <a16:creationId xmlns:a16="http://schemas.microsoft.com/office/drawing/2014/main" id="{430BD4CA-A47E-7121-FA2E-3852901A3544}"/>
              </a:ext>
            </a:extLst>
          </p:cNvPr>
          <p:cNvGraphicFramePr>
            <a:graphicFrameLocks noGrp="1"/>
          </p:cNvGraphicFramePr>
          <p:nvPr/>
        </p:nvGraphicFramePr>
        <p:xfrm>
          <a:off x="5486400" y="2057400"/>
          <a:ext cx="679621" cy="2743200"/>
        </p:xfrm>
        <a:graphic>
          <a:graphicData uri="http://schemas.openxmlformats.org/drawingml/2006/table">
            <a:tbl>
              <a:tblPr firstRow="1" bandRow="1">
                <a:tableStyleId>{2D5ABB26-0587-4C30-8999-92F81FD0307C}</a:tableStyleId>
              </a:tblPr>
              <a:tblGrid>
                <a:gridCol w="679621">
                  <a:extLst>
                    <a:ext uri="{9D8B030D-6E8A-4147-A177-3AD203B41FA5}">
                      <a16:colId xmlns:a16="http://schemas.microsoft.com/office/drawing/2014/main" val="4038876831"/>
                    </a:ext>
                  </a:extLst>
                </a:gridCol>
              </a:tblGrid>
              <a:tr h="1692925">
                <a:tc>
                  <a:txBody>
                    <a:bodyPr/>
                    <a:lstStyle/>
                    <a:p>
                      <a:r>
                        <a:rPr lang="en-US" dirty="0"/>
                        <a:t>0.2</a:t>
                      </a:r>
                    </a:p>
                    <a:p>
                      <a:endParaRPr lang="en-US" dirty="0"/>
                    </a:p>
                    <a:p>
                      <a:endParaRPr lang="en-US" dirty="0"/>
                    </a:p>
                    <a:p>
                      <a:r>
                        <a:rPr lang="en-US" dirty="0"/>
                        <a:t>0.3</a:t>
                      </a:r>
                    </a:p>
                    <a:p>
                      <a:endParaRPr lang="en-US" dirty="0"/>
                    </a:p>
                    <a:p>
                      <a:endParaRPr lang="en-US" dirty="0"/>
                    </a:p>
                    <a:p>
                      <a:r>
                        <a:rPr lang="en-US" dirty="0"/>
                        <a:t>0.4</a:t>
                      </a:r>
                    </a:p>
                  </a:txBody>
                  <a:tcPr/>
                </a:tc>
                <a:extLst>
                  <a:ext uri="{0D108BD9-81ED-4DB2-BD59-A6C34878D82A}">
                    <a16:rowId xmlns:a16="http://schemas.microsoft.com/office/drawing/2014/main" val="2387300003"/>
                  </a:ext>
                </a:extLst>
              </a:tr>
              <a:tr h="348956">
                <a:tc>
                  <a:txBody>
                    <a:bodyPr/>
                    <a:lstStyle/>
                    <a:p>
                      <a:endParaRPr lang="en-US"/>
                    </a:p>
                  </a:txBody>
                  <a:tcPr/>
                </a:tc>
                <a:extLst>
                  <a:ext uri="{0D108BD9-81ED-4DB2-BD59-A6C34878D82A}">
                    <a16:rowId xmlns:a16="http://schemas.microsoft.com/office/drawing/2014/main" val="3033326693"/>
                  </a:ext>
                </a:extLst>
              </a:tr>
              <a:tr h="348956">
                <a:tc>
                  <a:txBody>
                    <a:bodyPr/>
                    <a:lstStyle/>
                    <a:p>
                      <a:endParaRPr lang="en-US" dirty="0"/>
                    </a:p>
                  </a:txBody>
                  <a:tcPr/>
                </a:tc>
                <a:extLst>
                  <a:ext uri="{0D108BD9-81ED-4DB2-BD59-A6C34878D82A}">
                    <a16:rowId xmlns:a16="http://schemas.microsoft.com/office/drawing/2014/main" val="391828120"/>
                  </a:ext>
                </a:extLst>
              </a:tr>
            </a:tbl>
          </a:graphicData>
        </a:graphic>
      </p:graphicFrame>
      <p:sp>
        <p:nvSpPr>
          <p:cNvPr id="21" name="Double Bracket 20">
            <a:extLst>
              <a:ext uri="{FF2B5EF4-FFF2-40B4-BE49-F238E27FC236}">
                <a16:creationId xmlns:a16="http://schemas.microsoft.com/office/drawing/2014/main" id="{B5105927-1578-E419-8BE0-889D8639C6E0}"/>
              </a:ext>
            </a:extLst>
          </p:cNvPr>
          <p:cNvSpPr/>
          <p:nvPr/>
        </p:nvSpPr>
        <p:spPr>
          <a:xfrm>
            <a:off x="5018903" y="2032686"/>
            <a:ext cx="1320113" cy="2440460"/>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FFCD84A7-33BE-04E4-DC50-4E5DD90AC19F}"/>
              </a:ext>
            </a:extLst>
          </p:cNvPr>
          <p:cNvSpPr txBox="1"/>
          <p:nvPr/>
        </p:nvSpPr>
        <p:spPr>
          <a:xfrm>
            <a:off x="4695568" y="1416263"/>
            <a:ext cx="2432333" cy="369332"/>
          </a:xfrm>
          <a:prstGeom prst="rect">
            <a:avLst/>
          </a:prstGeom>
          <a:noFill/>
        </p:spPr>
        <p:txBody>
          <a:bodyPr wrap="none" rtlCol="0">
            <a:spAutoFit/>
          </a:bodyPr>
          <a:lstStyle/>
          <a:p>
            <a:r>
              <a:rPr lang="en-US" dirty="0"/>
              <a:t>E8-Embedding of Eiffel</a:t>
            </a:r>
          </a:p>
        </p:txBody>
      </p:sp>
      <p:sp>
        <p:nvSpPr>
          <p:cNvPr id="24" name="Equal 23">
            <a:extLst>
              <a:ext uri="{FF2B5EF4-FFF2-40B4-BE49-F238E27FC236}">
                <a16:creationId xmlns:a16="http://schemas.microsoft.com/office/drawing/2014/main" id="{7BB340E5-0553-B06E-9890-F562E293EB10}"/>
              </a:ext>
            </a:extLst>
          </p:cNvPr>
          <p:cNvSpPr/>
          <p:nvPr/>
        </p:nvSpPr>
        <p:spPr>
          <a:xfrm>
            <a:off x="7006281" y="2790332"/>
            <a:ext cx="864973" cy="638668"/>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31CB4347-BE7B-8C2C-02A7-86BADE9C7A1E}"/>
              </a:ext>
            </a:extLst>
          </p:cNvPr>
          <p:cNvSpPr/>
          <p:nvPr/>
        </p:nvSpPr>
        <p:spPr>
          <a:xfrm>
            <a:off x="4794422" y="3187358"/>
            <a:ext cx="148281" cy="15514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6" name="Table 25">
            <a:extLst>
              <a:ext uri="{FF2B5EF4-FFF2-40B4-BE49-F238E27FC236}">
                <a16:creationId xmlns:a16="http://schemas.microsoft.com/office/drawing/2014/main" id="{D38AE8AD-3625-DF27-59D4-4E3F60574416}"/>
              </a:ext>
            </a:extLst>
          </p:cNvPr>
          <p:cNvGraphicFramePr>
            <a:graphicFrameLocks noGrp="1"/>
          </p:cNvGraphicFramePr>
          <p:nvPr/>
        </p:nvGraphicFramePr>
        <p:xfrm>
          <a:off x="8678947" y="2000424"/>
          <a:ext cx="679621" cy="2743200"/>
        </p:xfrm>
        <a:graphic>
          <a:graphicData uri="http://schemas.openxmlformats.org/drawingml/2006/table">
            <a:tbl>
              <a:tblPr firstRow="1" bandRow="1">
                <a:tableStyleId>{2D5ABB26-0587-4C30-8999-92F81FD0307C}</a:tableStyleId>
              </a:tblPr>
              <a:tblGrid>
                <a:gridCol w="679621">
                  <a:extLst>
                    <a:ext uri="{9D8B030D-6E8A-4147-A177-3AD203B41FA5}">
                      <a16:colId xmlns:a16="http://schemas.microsoft.com/office/drawing/2014/main" val="4038876831"/>
                    </a:ext>
                  </a:extLst>
                </a:gridCol>
              </a:tblGrid>
              <a:tr h="1692925">
                <a:tc>
                  <a:txBody>
                    <a:bodyPr/>
                    <a:lstStyle/>
                    <a:p>
                      <a:r>
                        <a:rPr lang="en-US" dirty="0"/>
                        <a:t>0.12</a:t>
                      </a:r>
                    </a:p>
                    <a:p>
                      <a:endParaRPr lang="en-US" dirty="0"/>
                    </a:p>
                    <a:p>
                      <a:endParaRPr lang="en-US" dirty="0"/>
                    </a:p>
                    <a:p>
                      <a:r>
                        <a:rPr lang="en-US" dirty="0"/>
                        <a:t>0.32</a:t>
                      </a:r>
                    </a:p>
                    <a:p>
                      <a:endParaRPr lang="en-US" dirty="0"/>
                    </a:p>
                    <a:p>
                      <a:endParaRPr lang="en-US" dirty="0"/>
                    </a:p>
                    <a:p>
                      <a:r>
                        <a:rPr lang="en-US" dirty="0"/>
                        <a:t>0.43</a:t>
                      </a:r>
                    </a:p>
                  </a:txBody>
                  <a:tcPr/>
                </a:tc>
                <a:extLst>
                  <a:ext uri="{0D108BD9-81ED-4DB2-BD59-A6C34878D82A}">
                    <a16:rowId xmlns:a16="http://schemas.microsoft.com/office/drawing/2014/main" val="2387300003"/>
                  </a:ext>
                </a:extLst>
              </a:tr>
              <a:tr h="348956">
                <a:tc>
                  <a:txBody>
                    <a:bodyPr/>
                    <a:lstStyle/>
                    <a:p>
                      <a:endParaRPr lang="en-US"/>
                    </a:p>
                  </a:txBody>
                  <a:tcPr/>
                </a:tc>
                <a:extLst>
                  <a:ext uri="{0D108BD9-81ED-4DB2-BD59-A6C34878D82A}">
                    <a16:rowId xmlns:a16="http://schemas.microsoft.com/office/drawing/2014/main" val="3033326693"/>
                  </a:ext>
                </a:extLst>
              </a:tr>
              <a:tr h="348956">
                <a:tc>
                  <a:txBody>
                    <a:bodyPr/>
                    <a:lstStyle/>
                    <a:p>
                      <a:endParaRPr lang="en-US" dirty="0"/>
                    </a:p>
                  </a:txBody>
                  <a:tcPr/>
                </a:tc>
                <a:extLst>
                  <a:ext uri="{0D108BD9-81ED-4DB2-BD59-A6C34878D82A}">
                    <a16:rowId xmlns:a16="http://schemas.microsoft.com/office/drawing/2014/main" val="391828120"/>
                  </a:ext>
                </a:extLst>
              </a:tr>
            </a:tbl>
          </a:graphicData>
        </a:graphic>
      </p:graphicFrame>
      <p:sp>
        <p:nvSpPr>
          <p:cNvPr id="27" name="Double Bracket 26">
            <a:extLst>
              <a:ext uri="{FF2B5EF4-FFF2-40B4-BE49-F238E27FC236}">
                <a16:creationId xmlns:a16="http://schemas.microsoft.com/office/drawing/2014/main" id="{F2D0FCC7-F7F7-43EB-7CD7-70DD93902D0A}"/>
              </a:ext>
            </a:extLst>
          </p:cNvPr>
          <p:cNvSpPr/>
          <p:nvPr/>
        </p:nvSpPr>
        <p:spPr>
          <a:xfrm>
            <a:off x="8211450" y="1975710"/>
            <a:ext cx="1320113" cy="2440460"/>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5C2B2416-82DE-1FAD-2876-F83A56F23053}"/>
              </a:ext>
            </a:extLst>
          </p:cNvPr>
          <p:cNvSpPr txBox="1"/>
          <p:nvPr/>
        </p:nvSpPr>
        <p:spPr>
          <a:xfrm>
            <a:off x="6351066" y="3491425"/>
            <a:ext cx="801823" cy="369332"/>
          </a:xfrm>
          <a:prstGeom prst="rect">
            <a:avLst/>
          </a:prstGeom>
          <a:noFill/>
        </p:spPr>
        <p:txBody>
          <a:bodyPr wrap="none" rtlCol="0">
            <a:spAutoFit/>
          </a:bodyPr>
          <a:lstStyle/>
          <a:p>
            <a:r>
              <a:rPr lang="en-US" dirty="0"/>
              <a:t>12288</a:t>
            </a:r>
          </a:p>
        </p:txBody>
      </p:sp>
      <p:sp>
        <p:nvSpPr>
          <p:cNvPr id="30" name="TextBox 29">
            <a:extLst>
              <a:ext uri="{FF2B5EF4-FFF2-40B4-BE49-F238E27FC236}">
                <a16:creationId xmlns:a16="http://schemas.microsoft.com/office/drawing/2014/main" id="{C7DABEC5-203C-DBAF-F4DB-D3C8CF1271E1}"/>
              </a:ext>
            </a:extLst>
          </p:cNvPr>
          <p:cNvSpPr txBox="1"/>
          <p:nvPr/>
        </p:nvSpPr>
        <p:spPr>
          <a:xfrm>
            <a:off x="8760941" y="1396314"/>
            <a:ext cx="420308" cy="369332"/>
          </a:xfrm>
          <a:prstGeom prst="rect">
            <a:avLst/>
          </a:prstGeom>
          <a:noFill/>
        </p:spPr>
        <p:txBody>
          <a:bodyPr wrap="none" rtlCol="0">
            <a:spAutoFit/>
          </a:bodyPr>
          <a:lstStyle/>
          <a:p>
            <a:r>
              <a:rPr lang="en-US" dirty="0"/>
              <a:t>k7</a:t>
            </a:r>
          </a:p>
        </p:txBody>
      </p:sp>
      <p:sp>
        <p:nvSpPr>
          <p:cNvPr id="31" name="TextBox 30">
            <a:extLst>
              <a:ext uri="{FF2B5EF4-FFF2-40B4-BE49-F238E27FC236}">
                <a16:creationId xmlns:a16="http://schemas.microsoft.com/office/drawing/2014/main" id="{99257C32-0640-F495-167A-F51E8CBDFE13}"/>
              </a:ext>
            </a:extLst>
          </p:cNvPr>
          <p:cNvSpPr txBox="1"/>
          <p:nvPr/>
        </p:nvSpPr>
        <p:spPr>
          <a:xfrm>
            <a:off x="2545890" y="5948147"/>
            <a:ext cx="7320145" cy="369332"/>
          </a:xfrm>
          <a:prstGeom prst="rect">
            <a:avLst/>
          </a:prstGeom>
          <a:noFill/>
        </p:spPr>
        <p:txBody>
          <a:bodyPr wrap="none" rtlCol="0">
            <a:spAutoFit/>
          </a:bodyPr>
          <a:lstStyle/>
          <a:p>
            <a:r>
              <a:rPr lang="en-US" dirty="0" err="1"/>
              <a:t>Wk</a:t>
            </a:r>
            <a:r>
              <a:rPr lang="en-US" dirty="0"/>
              <a:t> </a:t>
            </a:r>
            <a:r>
              <a:rPr lang="en-US" dirty="0" err="1"/>
              <a:t>llearnt</a:t>
            </a:r>
            <a:r>
              <a:rPr lang="en-US" dirty="0"/>
              <a:t> during training Knows how to find/encode the Key  of attention</a:t>
            </a:r>
          </a:p>
        </p:txBody>
      </p:sp>
      <p:sp>
        <p:nvSpPr>
          <p:cNvPr id="2" name="TextBox 1">
            <a:extLst>
              <a:ext uri="{FF2B5EF4-FFF2-40B4-BE49-F238E27FC236}">
                <a16:creationId xmlns:a16="http://schemas.microsoft.com/office/drawing/2014/main" id="{3385764B-3C19-DAC7-1691-EBC085D02506}"/>
              </a:ext>
            </a:extLst>
          </p:cNvPr>
          <p:cNvSpPr txBox="1"/>
          <p:nvPr/>
        </p:nvSpPr>
        <p:spPr>
          <a:xfrm>
            <a:off x="715598" y="355855"/>
            <a:ext cx="1296060" cy="369332"/>
          </a:xfrm>
          <a:prstGeom prst="rect">
            <a:avLst/>
          </a:prstGeom>
          <a:noFill/>
        </p:spPr>
        <p:txBody>
          <a:bodyPr wrap="none" rtlCol="0">
            <a:spAutoFit/>
          </a:bodyPr>
          <a:lstStyle/>
          <a:p>
            <a:r>
              <a:rPr lang="en-US" b="1" dirty="0"/>
              <a:t>Key Vector</a:t>
            </a:r>
          </a:p>
        </p:txBody>
      </p:sp>
    </p:spTree>
    <p:extLst>
      <p:ext uri="{BB962C8B-B14F-4D97-AF65-F5344CB8AC3E}">
        <p14:creationId xmlns:p14="http://schemas.microsoft.com/office/powerpoint/2010/main" val="3746667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0A452-9C46-078C-E76B-6BD5467D214D}"/>
              </a:ext>
            </a:extLst>
          </p:cNvPr>
          <p:cNvSpPr>
            <a:spLocks noGrp="1"/>
          </p:cNvSpPr>
          <p:nvPr>
            <p:ph type="title"/>
          </p:nvPr>
        </p:nvSpPr>
        <p:spPr/>
        <p:txBody>
          <a:bodyPr/>
          <a:lstStyle/>
          <a:p>
            <a:r>
              <a:rPr lang="en-US" dirty="0"/>
              <a:t>In short</a:t>
            </a:r>
          </a:p>
        </p:txBody>
      </p:sp>
      <p:pic>
        <p:nvPicPr>
          <p:cNvPr id="6146" name="Picture 2" descr="How to Make an AI: The Science Behind Creating AI Models — Devōt">
            <a:extLst>
              <a:ext uri="{FF2B5EF4-FFF2-40B4-BE49-F238E27FC236}">
                <a16:creationId xmlns:a16="http://schemas.microsoft.com/office/drawing/2014/main" id="{574E9AC3-42C4-AFE8-2EC5-E9A152D5837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57477" y="1690687"/>
            <a:ext cx="5858178" cy="25651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ttention(Q, K, V) = softmax(QK^T/sqrt(d_k))V">
            <a:extLst>
              <a:ext uri="{FF2B5EF4-FFF2-40B4-BE49-F238E27FC236}">
                <a16:creationId xmlns:a16="http://schemas.microsoft.com/office/drawing/2014/main" id="{F39F8286-A665-9E13-0A3F-A7113CCEEC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1235" y="4710041"/>
            <a:ext cx="5167423" cy="1080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118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80" name="Flowchart: Document 717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C4F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803EFA-EDDE-07C4-7076-4277864A6F9E}"/>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dirty="0">
                <a:solidFill>
                  <a:srgbClr val="FFFFFF"/>
                </a:solidFill>
                <a:latin typeface="+mj-lt"/>
                <a:ea typeface="+mj-ea"/>
                <a:cs typeface="+mj-cs"/>
              </a:rPr>
              <a:t>AI Engineer</a:t>
            </a:r>
          </a:p>
        </p:txBody>
      </p:sp>
      <p:pic>
        <p:nvPicPr>
          <p:cNvPr id="7170" name="Picture 2" descr="A screenshot of a diagram&#10;&#10;AI-generated content may be incorrect.">
            <a:extLst>
              <a:ext uri="{FF2B5EF4-FFF2-40B4-BE49-F238E27FC236}">
                <a16:creationId xmlns:a16="http://schemas.microsoft.com/office/drawing/2014/main" id="{BAFE2F19-05D9-2554-EB79-FF51EF0FB41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7058826" y="640080"/>
            <a:ext cx="1645751" cy="5578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2226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B23B2-E07F-7BA4-E795-1C0A5C12DA08}"/>
              </a:ext>
            </a:extLst>
          </p:cNvPr>
          <p:cNvSpPr>
            <a:spLocks noGrp="1"/>
          </p:cNvSpPr>
          <p:nvPr>
            <p:ph type="title"/>
          </p:nvPr>
        </p:nvSpPr>
        <p:spPr/>
        <p:txBody>
          <a:bodyPr/>
          <a:lstStyle/>
          <a:p>
            <a:r>
              <a:rPr lang="en-US" dirty="0"/>
              <a:t>Multi Head Attention</a:t>
            </a:r>
          </a:p>
        </p:txBody>
      </p:sp>
      <p:sp>
        <p:nvSpPr>
          <p:cNvPr id="3" name="Content Placeholder 2">
            <a:extLst>
              <a:ext uri="{FF2B5EF4-FFF2-40B4-BE49-F238E27FC236}">
                <a16:creationId xmlns:a16="http://schemas.microsoft.com/office/drawing/2014/main" id="{71024BC6-1278-A9E4-C93B-1C805253EFA0}"/>
              </a:ext>
            </a:extLst>
          </p:cNvPr>
          <p:cNvSpPr>
            <a:spLocks noGrp="1"/>
          </p:cNvSpPr>
          <p:nvPr>
            <p:ph idx="1"/>
          </p:nvPr>
        </p:nvSpPr>
        <p:spPr>
          <a:xfrm>
            <a:off x="516924" y="1828713"/>
            <a:ext cx="10515600" cy="4351338"/>
          </a:xfrm>
        </p:spPr>
        <p:txBody>
          <a:bodyPr>
            <a:normAutofit lnSpcReduction="10000"/>
          </a:bodyPr>
          <a:lstStyle/>
          <a:p>
            <a:pPr marL="0" indent="0">
              <a:buNone/>
            </a:pPr>
            <a:r>
              <a:rPr lang="en-US" dirty="0"/>
              <a:t>I</a:t>
            </a:r>
          </a:p>
          <a:p>
            <a:pPr marL="0" indent="0">
              <a:buNone/>
            </a:pPr>
            <a:r>
              <a:rPr lang="en-US" dirty="0"/>
              <a:t>Want</a:t>
            </a:r>
          </a:p>
          <a:p>
            <a:pPr marL="0" indent="0">
              <a:buNone/>
            </a:pPr>
            <a:r>
              <a:rPr lang="en-US" dirty="0"/>
              <a:t>To</a:t>
            </a:r>
          </a:p>
          <a:p>
            <a:pPr marL="0" indent="0">
              <a:buNone/>
            </a:pPr>
            <a:r>
              <a:rPr lang="en-US" dirty="0"/>
              <a:t>Visit</a:t>
            </a:r>
          </a:p>
          <a:p>
            <a:pPr marL="0" indent="0">
              <a:buNone/>
            </a:pPr>
            <a:r>
              <a:rPr lang="en-US" dirty="0"/>
              <a:t>Eiffel</a:t>
            </a:r>
          </a:p>
          <a:p>
            <a:pPr marL="0" indent="0">
              <a:buNone/>
            </a:pPr>
            <a:r>
              <a:rPr lang="en-US" dirty="0"/>
              <a:t>Tower</a:t>
            </a:r>
          </a:p>
          <a:p>
            <a:pPr marL="0" indent="0">
              <a:buNone/>
            </a:pPr>
            <a:r>
              <a:rPr lang="en-US" dirty="0"/>
              <a:t>Book</a:t>
            </a:r>
          </a:p>
          <a:p>
            <a:pPr marL="0" indent="0">
              <a:buNone/>
            </a:pPr>
            <a:r>
              <a:rPr lang="en-US" dirty="0"/>
              <a:t>Tickets</a:t>
            </a:r>
          </a:p>
          <a:p>
            <a:pPr marL="0" indent="0">
              <a:buNone/>
            </a:pPr>
            <a:r>
              <a:rPr lang="en-US" dirty="0"/>
              <a:t>to</a:t>
            </a:r>
          </a:p>
        </p:txBody>
      </p:sp>
      <p:sp>
        <p:nvSpPr>
          <p:cNvPr id="4" name="Right Arrow 3">
            <a:extLst>
              <a:ext uri="{FF2B5EF4-FFF2-40B4-BE49-F238E27FC236}">
                <a16:creationId xmlns:a16="http://schemas.microsoft.com/office/drawing/2014/main" id="{C995D785-7BD8-AEE9-D8E2-F83CE0A12775}"/>
              </a:ext>
            </a:extLst>
          </p:cNvPr>
          <p:cNvSpPr/>
          <p:nvPr/>
        </p:nvSpPr>
        <p:spPr>
          <a:xfrm>
            <a:off x="1668162" y="3608171"/>
            <a:ext cx="1037967" cy="37070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8D6D3589-09C6-53F6-7D85-A228B0C45A5E}"/>
              </a:ext>
            </a:extLst>
          </p:cNvPr>
          <p:cNvSpPr/>
          <p:nvPr/>
        </p:nvSpPr>
        <p:spPr>
          <a:xfrm>
            <a:off x="2880668" y="3286897"/>
            <a:ext cx="1569308" cy="9576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Positional</a:t>
            </a:r>
          </a:p>
          <a:p>
            <a:pPr algn="ctr"/>
            <a:r>
              <a:rPr lang="en-US" dirty="0"/>
              <a:t>Embeddings</a:t>
            </a:r>
          </a:p>
        </p:txBody>
      </p:sp>
      <p:sp>
        <p:nvSpPr>
          <p:cNvPr id="6" name="Rounded Rectangle 5">
            <a:extLst>
              <a:ext uri="{FF2B5EF4-FFF2-40B4-BE49-F238E27FC236}">
                <a16:creationId xmlns:a16="http://schemas.microsoft.com/office/drawing/2014/main" id="{7D0B8426-D8F3-513B-2A5B-461C7FA96392}"/>
              </a:ext>
            </a:extLst>
          </p:cNvPr>
          <p:cNvSpPr/>
          <p:nvPr/>
        </p:nvSpPr>
        <p:spPr>
          <a:xfrm>
            <a:off x="5365111" y="1770879"/>
            <a:ext cx="1569308" cy="9576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Attention</a:t>
            </a:r>
          </a:p>
          <a:p>
            <a:pPr algn="ctr"/>
            <a:r>
              <a:rPr lang="en-US" dirty="0"/>
              <a:t>Head1</a:t>
            </a:r>
          </a:p>
        </p:txBody>
      </p:sp>
      <p:sp>
        <p:nvSpPr>
          <p:cNvPr id="7" name="Rounded Rectangle 6">
            <a:extLst>
              <a:ext uri="{FF2B5EF4-FFF2-40B4-BE49-F238E27FC236}">
                <a16:creationId xmlns:a16="http://schemas.microsoft.com/office/drawing/2014/main" id="{EBB811EA-0434-9089-FF2B-2C5A78189A10}"/>
              </a:ext>
            </a:extLst>
          </p:cNvPr>
          <p:cNvSpPr/>
          <p:nvPr/>
        </p:nvSpPr>
        <p:spPr>
          <a:xfrm>
            <a:off x="5365111" y="2895429"/>
            <a:ext cx="1569308" cy="9576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Attention</a:t>
            </a:r>
          </a:p>
          <a:p>
            <a:pPr algn="ctr"/>
            <a:r>
              <a:rPr lang="en-US" dirty="0"/>
              <a:t>Head1</a:t>
            </a:r>
          </a:p>
        </p:txBody>
      </p:sp>
      <p:sp>
        <p:nvSpPr>
          <p:cNvPr id="8" name="Rounded Rectangle 7">
            <a:extLst>
              <a:ext uri="{FF2B5EF4-FFF2-40B4-BE49-F238E27FC236}">
                <a16:creationId xmlns:a16="http://schemas.microsoft.com/office/drawing/2014/main" id="{8A7F1312-3DC4-A417-3DA1-9157F4099AFA}"/>
              </a:ext>
            </a:extLst>
          </p:cNvPr>
          <p:cNvSpPr/>
          <p:nvPr/>
        </p:nvSpPr>
        <p:spPr>
          <a:xfrm>
            <a:off x="5365111" y="4029998"/>
            <a:ext cx="1569308" cy="9576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Attention</a:t>
            </a:r>
          </a:p>
          <a:p>
            <a:pPr algn="ctr"/>
            <a:r>
              <a:rPr lang="en-US" dirty="0"/>
              <a:t>Head1</a:t>
            </a:r>
          </a:p>
        </p:txBody>
      </p:sp>
      <p:sp>
        <p:nvSpPr>
          <p:cNvPr id="9" name="Rounded Rectangle 8">
            <a:extLst>
              <a:ext uri="{FF2B5EF4-FFF2-40B4-BE49-F238E27FC236}">
                <a16:creationId xmlns:a16="http://schemas.microsoft.com/office/drawing/2014/main" id="{28A0F05A-43F7-EEE4-C18D-195A1680CC13}"/>
              </a:ext>
            </a:extLst>
          </p:cNvPr>
          <p:cNvSpPr/>
          <p:nvPr/>
        </p:nvSpPr>
        <p:spPr>
          <a:xfrm>
            <a:off x="5365111" y="5643392"/>
            <a:ext cx="1569308" cy="9576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Attention</a:t>
            </a:r>
          </a:p>
          <a:p>
            <a:pPr algn="ctr"/>
            <a:r>
              <a:rPr lang="en-US" dirty="0" err="1"/>
              <a:t>Headn</a:t>
            </a:r>
            <a:endParaRPr lang="en-US" dirty="0"/>
          </a:p>
        </p:txBody>
      </p:sp>
      <p:sp>
        <p:nvSpPr>
          <p:cNvPr id="10" name="TextBox 9">
            <a:extLst>
              <a:ext uri="{FF2B5EF4-FFF2-40B4-BE49-F238E27FC236}">
                <a16:creationId xmlns:a16="http://schemas.microsoft.com/office/drawing/2014/main" id="{E66C58DD-CFAC-AE36-4002-5FEF504C9F8F}"/>
              </a:ext>
            </a:extLst>
          </p:cNvPr>
          <p:cNvSpPr txBox="1"/>
          <p:nvPr/>
        </p:nvSpPr>
        <p:spPr>
          <a:xfrm>
            <a:off x="5310320" y="1321356"/>
            <a:ext cx="1624099" cy="369332"/>
          </a:xfrm>
          <a:prstGeom prst="rect">
            <a:avLst/>
          </a:prstGeom>
          <a:noFill/>
        </p:spPr>
        <p:txBody>
          <a:bodyPr wrap="none" rtlCol="0">
            <a:spAutoFit/>
          </a:bodyPr>
          <a:lstStyle/>
          <a:p>
            <a:r>
              <a:rPr lang="en-US" dirty="0"/>
              <a:t>Wq1,Wk1,Wv1</a:t>
            </a:r>
          </a:p>
        </p:txBody>
      </p:sp>
      <p:sp>
        <p:nvSpPr>
          <p:cNvPr id="11" name="TextBox 10">
            <a:extLst>
              <a:ext uri="{FF2B5EF4-FFF2-40B4-BE49-F238E27FC236}">
                <a16:creationId xmlns:a16="http://schemas.microsoft.com/office/drawing/2014/main" id="{48E436D8-8C73-2356-490B-993879233A06}"/>
              </a:ext>
            </a:extLst>
          </p:cNvPr>
          <p:cNvSpPr txBox="1"/>
          <p:nvPr/>
        </p:nvSpPr>
        <p:spPr>
          <a:xfrm>
            <a:off x="5393944" y="5242486"/>
            <a:ext cx="1633717" cy="369332"/>
          </a:xfrm>
          <a:prstGeom prst="rect">
            <a:avLst/>
          </a:prstGeom>
          <a:noFill/>
        </p:spPr>
        <p:txBody>
          <a:bodyPr wrap="none" rtlCol="0">
            <a:spAutoFit/>
          </a:bodyPr>
          <a:lstStyle/>
          <a:p>
            <a:r>
              <a:rPr lang="en-US" dirty="0" err="1"/>
              <a:t>Wqn,Wkn,Wvn</a:t>
            </a:r>
            <a:endParaRPr lang="en-US" dirty="0"/>
          </a:p>
        </p:txBody>
      </p:sp>
      <p:sp>
        <p:nvSpPr>
          <p:cNvPr id="12" name="Right Arrow 11">
            <a:extLst>
              <a:ext uri="{FF2B5EF4-FFF2-40B4-BE49-F238E27FC236}">
                <a16:creationId xmlns:a16="http://schemas.microsoft.com/office/drawing/2014/main" id="{FBAA608B-07EB-E8E9-9BC7-C325F9CCF352}"/>
              </a:ext>
            </a:extLst>
          </p:cNvPr>
          <p:cNvSpPr/>
          <p:nvPr/>
        </p:nvSpPr>
        <p:spPr>
          <a:xfrm>
            <a:off x="4577665" y="3580369"/>
            <a:ext cx="636374" cy="37070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CC764553-E320-BAC4-D728-22E25EA0D55C}"/>
              </a:ext>
            </a:extLst>
          </p:cNvPr>
          <p:cNvSpPr/>
          <p:nvPr/>
        </p:nvSpPr>
        <p:spPr>
          <a:xfrm>
            <a:off x="7237309" y="3667726"/>
            <a:ext cx="561202" cy="37070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7F6463A9-D32E-6E9C-1AAE-4A84168B25AE}"/>
              </a:ext>
            </a:extLst>
          </p:cNvPr>
          <p:cNvSpPr/>
          <p:nvPr/>
        </p:nvSpPr>
        <p:spPr>
          <a:xfrm>
            <a:off x="8001372" y="3045211"/>
            <a:ext cx="1217654" cy="65808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 Aware E1</a:t>
            </a:r>
          </a:p>
        </p:txBody>
      </p:sp>
      <p:sp>
        <p:nvSpPr>
          <p:cNvPr id="15" name="Rounded Rectangle 14">
            <a:extLst>
              <a:ext uri="{FF2B5EF4-FFF2-40B4-BE49-F238E27FC236}">
                <a16:creationId xmlns:a16="http://schemas.microsoft.com/office/drawing/2014/main" id="{0A40B1A3-DD65-09AD-EF6E-33B262C977CA}"/>
              </a:ext>
            </a:extLst>
          </p:cNvPr>
          <p:cNvSpPr/>
          <p:nvPr/>
        </p:nvSpPr>
        <p:spPr>
          <a:xfrm>
            <a:off x="8080509" y="4179780"/>
            <a:ext cx="1217654" cy="65808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 Aware En</a:t>
            </a:r>
          </a:p>
        </p:txBody>
      </p:sp>
      <p:sp>
        <p:nvSpPr>
          <p:cNvPr id="16" name="Right Arrow 15">
            <a:extLst>
              <a:ext uri="{FF2B5EF4-FFF2-40B4-BE49-F238E27FC236}">
                <a16:creationId xmlns:a16="http://schemas.microsoft.com/office/drawing/2014/main" id="{91C9E3F2-FF10-683C-A16A-1CA9FE6BAFC9}"/>
              </a:ext>
            </a:extLst>
          </p:cNvPr>
          <p:cNvSpPr/>
          <p:nvPr/>
        </p:nvSpPr>
        <p:spPr>
          <a:xfrm>
            <a:off x="9311332" y="3738776"/>
            <a:ext cx="561202" cy="37070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77C33CEE-4F97-7356-F2A4-42B2A2F86B27}"/>
              </a:ext>
            </a:extLst>
          </p:cNvPr>
          <p:cNvSpPr/>
          <p:nvPr/>
        </p:nvSpPr>
        <p:spPr>
          <a:xfrm>
            <a:off x="9966315" y="3608171"/>
            <a:ext cx="1217654" cy="65808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Feed Forward</a:t>
            </a:r>
          </a:p>
        </p:txBody>
      </p:sp>
    </p:spTree>
    <p:extLst>
      <p:ext uri="{BB962C8B-B14F-4D97-AF65-F5344CB8AC3E}">
        <p14:creationId xmlns:p14="http://schemas.microsoft.com/office/powerpoint/2010/main" val="3356261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78975C-B9FB-320A-464F-B3B290D469E4}"/>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GPU Primer</a:t>
            </a:r>
          </a:p>
        </p:txBody>
      </p:sp>
      <p:pic>
        <p:nvPicPr>
          <p:cNvPr id="4" name="Content Placeholder 3">
            <a:extLst>
              <a:ext uri="{FF2B5EF4-FFF2-40B4-BE49-F238E27FC236}">
                <a16:creationId xmlns:a16="http://schemas.microsoft.com/office/drawing/2014/main" id="{E3B93E80-D18A-247F-88A2-793541D7C1BB}"/>
              </a:ext>
            </a:extLst>
          </p:cNvPr>
          <p:cNvPicPr>
            <a:picLocks noGrp="1" noChangeAspect="1"/>
          </p:cNvPicPr>
          <p:nvPr>
            <p:ph idx="1"/>
          </p:nvPr>
        </p:nvPicPr>
        <p:blipFill>
          <a:blip r:embed="rId2"/>
          <a:stretch>
            <a:fillRect/>
          </a:stretch>
        </p:blipFill>
        <p:spPr>
          <a:xfrm>
            <a:off x="176059" y="2161127"/>
            <a:ext cx="5828261" cy="2724711"/>
          </a:xfrm>
          <a:prstGeom prst="rect">
            <a:avLst/>
          </a:prstGeom>
        </p:spPr>
      </p:pic>
      <p:pic>
        <p:nvPicPr>
          <p:cNvPr id="5" name="Picture 4">
            <a:extLst>
              <a:ext uri="{FF2B5EF4-FFF2-40B4-BE49-F238E27FC236}">
                <a16:creationId xmlns:a16="http://schemas.microsoft.com/office/drawing/2014/main" id="{8DF45DB2-7DFF-2BB5-4EFD-D9F40CA0B9A0}"/>
              </a:ext>
            </a:extLst>
          </p:cNvPr>
          <p:cNvPicPr>
            <a:picLocks noChangeAspect="1"/>
          </p:cNvPicPr>
          <p:nvPr/>
        </p:nvPicPr>
        <p:blipFill>
          <a:blip r:embed="rId3"/>
          <a:stretch>
            <a:fillRect/>
          </a:stretch>
        </p:blipFill>
        <p:spPr>
          <a:xfrm>
            <a:off x="6094475" y="2161127"/>
            <a:ext cx="6178181" cy="2724710"/>
          </a:xfrm>
          <a:prstGeom prst="rect">
            <a:avLst/>
          </a:prstGeom>
        </p:spPr>
      </p:pic>
    </p:spTree>
    <p:extLst>
      <p:ext uri="{BB962C8B-B14F-4D97-AF65-F5344CB8AC3E}">
        <p14:creationId xmlns:p14="http://schemas.microsoft.com/office/powerpoint/2010/main" val="1816807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17613-FF31-198F-30EE-EF61BA388C4D}"/>
              </a:ext>
            </a:extLst>
          </p:cNvPr>
          <p:cNvSpPr>
            <a:spLocks noGrp="1"/>
          </p:cNvSpPr>
          <p:nvPr>
            <p:ph type="title"/>
          </p:nvPr>
        </p:nvSpPr>
        <p:spPr/>
        <p:txBody>
          <a:bodyPr/>
          <a:lstStyle/>
          <a:p>
            <a:r>
              <a:rPr lang="en-US" dirty="0"/>
              <a:t>AI – Embarrassingly Parallel</a:t>
            </a:r>
          </a:p>
        </p:txBody>
      </p:sp>
      <p:pic>
        <p:nvPicPr>
          <p:cNvPr id="4" name="Content Placeholder 3">
            <a:extLst>
              <a:ext uri="{FF2B5EF4-FFF2-40B4-BE49-F238E27FC236}">
                <a16:creationId xmlns:a16="http://schemas.microsoft.com/office/drawing/2014/main" id="{095C8273-C6DF-35E0-18B2-34DF27B79D27}"/>
              </a:ext>
            </a:extLst>
          </p:cNvPr>
          <p:cNvPicPr>
            <a:picLocks noGrp="1" noChangeAspect="1"/>
          </p:cNvPicPr>
          <p:nvPr>
            <p:ph idx="1"/>
          </p:nvPr>
        </p:nvPicPr>
        <p:blipFill>
          <a:blip r:embed="rId2"/>
          <a:stretch>
            <a:fillRect/>
          </a:stretch>
        </p:blipFill>
        <p:spPr>
          <a:xfrm>
            <a:off x="1423631" y="1813268"/>
            <a:ext cx="3784197" cy="4351338"/>
          </a:xfrm>
          <a:prstGeom prst="rect">
            <a:avLst/>
          </a:prstGeom>
        </p:spPr>
      </p:pic>
      <p:pic>
        <p:nvPicPr>
          <p:cNvPr id="5" name="Picture 4">
            <a:extLst>
              <a:ext uri="{FF2B5EF4-FFF2-40B4-BE49-F238E27FC236}">
                <a16:creationId xmlns:a16="http://schemas.microsoft.com/office/drawing/2014/main" id="{45A34C8E-F567-5017-C895-DF5920A9A7C3}"/>
              </a:ext>
            </a:extLst>
          </p:cNvPr>
          <p:cNvPicPr>
            <a:picLocks noChangeAspect="1"/>
          </p:cNvPicPr>
          <p:nvPr/>
        </p:nvPicPr>
        <p:blipFill>
          <a:blip r:embed="rId3"/>
          <a:stretch>
            <a:fillRect/>
          </a:stretch>
        </p:blipFill>
        <p:spPr>
          <a:xfrm>
            <a:off x="5747594" y="1893587"/>
            <a:ext cx="5020775" cy="4351338"/>
          </a:xfrm>
          <a:prstGeom prst="rect">
            <a:avLst/>
          </a:prstGeom>
        </p:spPr>
      </p:pic>
    </p:spTree>
    <p:extLst>
      <p:ext uri="{BB962C8B-B14F-4D97-AF65-F5344CB8AC3E}">
        <p14:creationId xmlns:p14="http://schemas.microsoft.com/office/powerpoint/2010/main" val="2962135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a:extLst>
              <a:ext uri="{FF2B5EF4-FFF2-40B4-BE49-F238E27FC236}">
                <a16:creationId xmlns:a16="http://schemas.microsoft.com/office/drawing/2014/main" id="{0AD02206-C4DC-7897-38B7-B108653E5BFF}"/>
              </a:ext>
            </a:extLst>
          </p:cNvPr>
          <p:cNvPicPr>
            <a:picLocks noGrp="1" noChangeAspect="1"/>
          </p:cNvPicPr>
          <p:nvPr>
            <p:ph idx="1"/>
          </p:nvPr>
        </p:nvPicPr>
        <p:blipFill>
          <a:blip r:embed="rId2"/>
          <a:srcRect r="2204"/>
          <a:stretch>
            <a:fillRect/>
          </a:stretch>
        </p:blipFill>
        <p:spPr>
          <a:xfrm>
            <a:off x="20" y="1282"/>
            <a:ext cx="12191980" cy="6856718"/>
          </a:xfrm>
          <a:prstGeom prst="rect">
            <a:avLst/>
          </a:prstGeom>
        </p:spPr>
      </p:pic>
    </p:spTree>
    <p:extLst>
      <p:ext uri="{BB962C8B-B14F-4D97-AF65-F5344CB8AC3E}">
        <p14:creationId xmlns:p14="http://schemas.microsoft.com/office/powerpoint/2010/main" val="34422571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DD0DE-2A9B-EB7C-1DC9-88A3E7F325BC}"/>
              </a:ext>
            </a:extLst>
          </p:cNvPr>
          <p:cNvSpPr>
            <a:spLocks noGrp="1"/>
          </p:cNvSpPr>
          <p:nvPr>
            <p:ph type="title"/>
          </p:nvPr>
        </p:nvSpPr>
        <p:spPr/>
        <p:txBody>
          <a:bodyPr/>
          <a:lstStyle/>
          <a:p>
            <a:r>
              <a:rPr lang="en-US" dirty="0"/>
              <a:t>Memory </a:t>
            </a:r>
            <a:r>
              <a:rPr lang="en-US" dirty="0" err="1"/>
              <a:t>Heirarchy</a:t>
            </a:r>
            <a:endParaRPr lang="en-US" dirty="0"/>
          </a:p>
        </p:txBody>
      </p:sp>
      <p:pic>
        <p:nvPicPr>
          <p:cNvPr id="4" name="Content Placeholder 3">
            <a:extLst>
              <a:ext uri="{FF2B5EF4-FFF2-40B4-BE49-F238E27FC236}">
                <a16:creationId xmlns:a16="http://schemas.microsoft.com/office/drawing/2014/main" id="{CC0489CD-9C75-6811-E5E4-CF6E46F5CB9D}"/>
              </a:ext>
            </a:extLst>
          </p:cNvPr>
          <p:cNvPicPr>
            <a:picLocks noGrp="1" noChangeAspect="1"/>
          </p:cNvPicPr>
          <p:nvPr>
            <p:ph idx="1"/>
          </p:nvPr>
        </p:nvPicPr>
        <p:blipFill>
          <a:blip r:embed="rId2"/>
          <a:stretch>
            <a:fillRect/>
          </a:stretch>
        </p:blipFill>
        <p:spPr>
          <a:xfrm>
            <a:off x="5762367" y="2014149"/>
            <a:ext cx="5991836" cy="3093167"/>
          </a:xfrm>
          <a:prstGeom prst="rect">
            <a:avLst/>
          </a:prstGeom>
        </p:spPr>
      </p:pic>
      <p:pic>
        <p:nvPicPr>
          <p:cNvPr id="5" name="Picture 4">
            <a:extLst>
              <a:ext uri="{FF2B5EF4-FFF2-40B4-BE49-F238E27FC236}">
                <a16:creationId xmlns:a16="http://schemas.microsoft.com/office/drawing/2014/main" id="{DFF3DDA7-767F-6C52-D05B-537D33F8E0A6}"/>
              </a:ext>
            </a:extLst>
          </p:cNvPr>
          <p:cNvPicPr>
            <a:picLocks noChangeAspect="1"/>
          </p:cNvPicPr>
          <p:nvPr/>
        </p:nvPicPr>
        <p:blipFill>
          <a:blip r:embed="rId3"/>
          <a:stretch>
            <a:fillRect/>
          </a:stretch>
        </p:blipFill>
        <p:spPr>
          <a:xfrm>
            <a:off x="208006" y="2014150"/>
            <a:ext cx="5321031" cy="3093167"/>
          </a:xfrm>
          <a:prstGeom prst="rect">
            <a:avLst/>
          </a:prstGeom>
        </p:spPr>
      </p:pic>
    </p:spTree>
    <p:extLst>
      <p:ext uri="{BB962C8B-B14F-4D97-AF65-F5344CB8AC3E}">
        <p14:creationId xmlns:p14="http://schemas.microsoft.com/office/powerpoint/2010/main" val="22123757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CFE4E8ED-0D9E-4CCC-B505-AC9E50FF10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7" name="Oval 26">
              <a:extLst>
                <a:ext uri="{FF2B5EF4-FFF2-40B4-BE49-F238E27FC236}">
                  <a16:creationId xmlns:a16="http://schemas.microsoft.com/office/drawing/2014/main" id="{1E5A5640-5075-4E1F-9C22-2C31721B94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5B0BAD9-8B14-4E2D-803F-8DBB46BD56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E0DE2D93-225F-4017-A5AB-2F474835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F0ECBF6-3D1F-46CB-B030-A68AE345C7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CBD8B9C5-6ABB-4AE3-B49F-A6F71246B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F7D13301-01A5-4452-B008-BF41E029F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B23461CB-D7EB-81A5-D3D7-0FAF6EEF2FDC}"/>
              </a:ext>
            </a:extLst>
          </p:cNvPr>
          <p:cNvSpPr>
            <a:spLocks noGrp="1"/>
          </p:cNvSpPr>
          <p:nvPr>
            <p:ph type="title"/>
          </p:nvPr>
        </p:nvSpPr>
        <p:spPr>
          <a:xfrm>
            <a:off x="630936" y="630936"/>
            <a:ext cx="5261864" cy="1951075"/>
          </a:xfrm>
          <a:noFill/>
        </p:spPr>
        <p:txBody>
          <a:bodyPr vert="horz" lIns="91440" tIns="45720" rIns="91440" bIns="45720" rtlCol="0" anchor="t">
            <a:normAutofit/>
          </a:bodyPr>
          <a:lstStyle/>
          <a:p>
            <a:r>
              <a:rPr lang="en-US" sz="4800" kern="1200">
                <a:solidFill>
                  <a:schemeClr val="bg1"/>
                </a:solidFill>
                <a:latin typeface="+mj-lt"/>
                <a:ea typeface="+mj-ea"/>
                <a:cs typeface="+mj-cs"/>
              </a:rPr>
              <a:t>Selecting GPU for LLM</a:t>
            </a:r>
          </a:p>
        </p:txBody>
      </p:sp>
      <p:sp>
        <p:nvSpPr>
          <p:cNvPr id="34" name="Rectangle 33">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7" name="Straight Connector 36">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2" name="Rectangle 41">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5" name="Straight Connector 44">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4" name="Content Placeholder 3">
            <a:extLst>
              <a:ext uri="{FF2B5EF4-FFF2-40B4-BE49-F238E27FC236}">
                <a16:creationId xmlns:a16="http://schemas.microsoft.com/office/drawing/2014/main" id="{193E408B-308C-3A87-5C52-EAE519EBA21A}"/>
              </a:ext>
            </a:extLst>
          </p:cNvPr>
          <p:cNvPicPr>
            <a:picLocks noChangeAspect="1"/>
          </p:cNvPicPr>
          <p:nvPr/>
        </p:nvPicPr>
        <p:blipFill>
          <a:blip r:embed="rId2"/>
          <a:srcRect r="479" b="2"/>
          <a:stretch>
            <a:fillRect/>
          </a:stretch>
        </p:blipFill>
        <p:spPr>
          <a:xfrm>
            <a:off x="654723" y="2778320"/>
            <a:ext cx="5272641" cy="3470131"/>
          </a:xfrm>
          <a:prstGeom prst="rect">
            <a:avLst/>
          </a:prstGeom>
        </p:spPr>
      </p:pic>
      <p:grpSp>
        <p:nvGrpSpPr>
          <p:cNvPr id="50" name="Group 49">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3" y="2916067"/>
            <a:ext cx="304800" cy="429768"/>
            <a:chOff x="215328" y="-46937"/>
            <a:chExt cx="304800" cy="2773841"/>
          </a:xfrm>
        </p:grpSpPr>
        <p:cxnSp>
          <p:nvCxnSpPr>
            <p:cNvPr id="51" name="Straight Connector 50">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FC800D35-0713-B336-4D21-4D07C196DCAA}"/>
              </a:ext>
            </a:extLst>
          </p:cNvPr>
          <p:cNvPicPr>
            <a:picLocks noChangeAspect="1"/>
          </p:cNvPicPr>
          <p:nvPr/>
        </p:nvPicPr>
        <p:blipFill>
          <a:blip r:embed="rId3"/>
          <a:srcRect t="15350" r="3" b="2385"/>
          <a:stretch>
            <a:fillRect/>
          </a:stretch>
        </p:blipFill>
        <p:spPr>
          <a:xfrm>
            <a:off x="6170491" y="2778320"/>
            <a:ext cx="5272641" cy="3470131"/>
          </a:xfrm>
          <a:prstGeom prst="rect">
            <a:avLst/>
          </a:prstGeom>
        </p:spPr>
      </p:pic>
    </p:spTree>
    <p:extLst>
      <p:ext uri="{BB962C8B-B14F-4D97-AF65-F5344CB8AC3E}">
        <p14:creationId xmlns:p14="http://schemas.microsoft.com/office/powerpoint/2010/main" val="13130798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D5E60-9047-D855-2517-FCAA71425A18}"/>
              </a:ext>
            </a:extLst>
          </p:cNvPr>
          <p:cNvSpPr>
            <a:spLocks noGrp="1"/>
          </p:cNvSpPr>
          <p:nvPr>
            <p:ph type="title"/>
          </p:nvPr>
        </p:nvSpPr>
        <p:spPr/>
        <p:txBody>
          <a:bodyPr/>
          <a:lstStyle/>
          <a:p>
            <a:r>
              <a:rPr lang="en-US" dirty="0"/>
              <a:t>Reading GPU data sheet</a:t>
            </a:r>
          </a:p>
        </p:txBody>
      </p:sp>
      <p:graphicFrame>
        <p:nvGraphicFramePr>
          <p:cNvPr id="4" name="Content Placeholder 3">
            <a:extLst>
              <a:ext uri="{FF2B5EF4-FFF2-40B4-BE49-F238E27FC236}">
                <a16:creationId xmlns:a16="http://schemas.microsoft.com/office/drawing/2014/main" id="{7250682C-7776-D9B7-6F75-A174DB787850}"/>
              </a:ext>
            </a:extLst>
          </p:cNvPr>
          <p:cNvGraphicFramePr>
            <a:graphicFrameLocks noGrp="1"/>
          </p:cNvGraphicFramePr>
          <p:nvPr>
            <p:ph idx="1"/>
            <p:extLst>
              <p:ext uri="{D42A27DB-BD31-4B8C-83A1-F6EECF244321}">
                <p14:modId xmlns:p14="http://schemas.microsoft.com/office/powerpoint/2010/main" val="4200436411"/>
              </p:ext>
            </p:extLst>
          </p:nvPr>
        </p:nvGraphicFramePr>
        <p:xfrm>
          <a:off x="634846" y="1690688"/>
          <a:ext cx="7239996" cy="4351338"/>
        </p:xfrm>
        <a:graphic>
          <a:graphicData uri="http://schemas.openxmlformats.org/drawingml/2006/table">
            <a:tbl>
              <a:tblPr/>
              <a:tblGrid>
                <a:gridCol w="3619998">
                  <a:extLst>
                    <a:ext uri="{9D8B030D-6E8A-4147-A177-3AD203B41FA5}">
                      <a16:colId xmlns:a16="http://schemas.microsoft.com/office/drawing/2014/main" val="900301016"/>
                    </a:ext>
                  </a:extLst>
                </a:gridCol>
                <a:gridCol w="3619998">
                  <a:extLst>
                    <a:ext uri="{9D8B030D-6E8A-4147-A177-3AD203B41FA5}">
                      <a16:colId xmlns:a16="http://schemas.microsoft.com/office/drawing/2014/main" val="2119423576"/>
                    </a:ext>
                  </a:extLst>
                </a:gridCol>
              </a:tblGrid>
              <a:tr h="483482">
                <a:tc>
                  <a:txBody>
                    <a:bodyPr/>
                    <a:lstStyle/>
                    <a:p>
                      <a:pPr algn="l" fontAlgn="base">
                        <a:buNone/>
                      </a:pPr>
                      <a:r>
                        <a:rPr lang="en-US" sz="1700">
                          <a:effectLst/>
                        </a:rPr>
                        <a:t>FP32</a:t>
                      </a:r>
                    </a:p>
                  </a:txBody>
                  <a:tcPr marL="219765" marR="219765" marT="109882" marB="109882" anchor="ctr">
                    <a:lnL>
                      <a:noFill/>
                    </a:lnL>
                    <a:lnR w="9525" cap="flat" cmpd="sng" algn="ctr">
                      <a:solidFill>
                        <a:srgbClr val="E5E7EB"/>
                      </a:solidFill>
                      <a:prstDash val="solid"/>
                      <a:round/>
                      <a:headEnd type="none" w="med" len="med"/>
                      <a:tailEnd type="none" w="med" len="med"/>
                    </a:lnR>
                    <a:lnT w="9525" cap="flat" cmpd="sng" algn="ctr">
                      <a:solidFill>
                        <a:srgbClr val="E5E7EB"/>
                      </a:solidFill>
                      <a:prstDash val="solid"/>
                      <a:round/>
                      <a:headEnd type="none" w="med" len="med"/>
                      <a:tailEnd type="none" w="med" len="med"/>
                    </a:lnT>
                    <a:lnB w="9525" cap="flat" cmpd="sng" algn="ctr">
                      <a:solidFill>
                        <a:srgbClr val="E5E7EB"/>
                      </a:solidFill>
                      <a:prstDash val="solid"/>
                      <a:round/>
                      <a:headEnd type="none" w="med" len="med"/>
                      <a:tailEnd type="none" w="med" len="med"/>
                    </a:lnB>
                    <a:solidFill>
                      <a:srgbClr val="FFFFFF"/>
                    </a:solidFill>
                  </a:tcPr>
                </a:tc>
                <a:tc>
                  <a:txBody>
                    <a:bodyPr/>
                    <a:lstStyle/>
                    <a:p>
                      <a:pPr algn="l" fontAlgn="base">
                        <a:buNone/>
                      </a:pPr>
                      <a:r>
                        <a:rPr lang="en-US" sz="1700">
                          <a:effectLst/>
                        </a:rPr>
                        <a:t>31.2 TF</a:t>
                      </a:r>
                    </a:p>
                  </a:txBody>
                  <a:tcPr marL="219765" marR="219765" marT="109882" marB="109882" anchor="ctr">
                    <a:lnL w="9525" cap="flat" cmpd="sng" algn="ctr">
                      <a:solidFill>
                        <a:srgbClr val="E5E7EB"/>
                      </a:solidFill>
                      <a:prstDash val="solid"/>
                      <a:round/>
                      <a:headEnd type="none" w="med" len="med"/>
                      <a:tailEnd type="none" w="med" len="med"/>
                    </a:lnL>
                    <a:lnR>
                      <a:noFill/>
                    </a:lnR>
                    <a:lnT w="9525" cap="flat" cmpd="sng" algn="ctr">
                      <a:solidFill>
                        <a:srgbClr val="E5E7EB"/>
                      </a:solidFill>
                      <a:prstDash val="solid"/>
                      <a:round/>
                      <a:headEnd type="none" w="med" len="med"/>
                      <a:tailEnd type="none" w="med" len="med"/>
                    </a:lnT>
                    <a:lnB w="9525" cap="flat" cmpd="sng" algn="ctr">
                      <a:solidFill>
                        <a:srgbClr val="E5E7EB"/>
                      </a:solidFill>
                      <a:prstDash val="solid"/>
                      <a:round/>
                      <a:headEnd type="none" w="med" len="med"/>
                      <a:tailEnd type="none" w="med" len="med"/>
                    </a:lnB>
                    <a:solidFill>
                      <a:srgbClr val="FFFFFF"/>
                    </a:solidFill>
                  </a:tcPr>
                </a:tc>
                <a:extLst>
                  <a:ext uri="{0D108BD9-81ED-4DB2-BD59-A6C34878D82A}">
                    <a16:rowId xmlns:a16="http://schemas.microsoft.com/office/drawing/2014/main" val="2460614347"/>
                  </a:ext>
                </a:extLst>
              </a:tr>
              <a:tr h="483482">
                <a:tc>
                  <a:txBody>
                    <a:bodyPr/>
                    <a:lstStyle/>
                    <a:p>
                      <a:pPr algn="l" fontAlgn="base">
                        <a:buNone/>
                      </a:pPr>
                      <a:r>
                        <a:rPr lang="en-US" sz="1700">
                          <a:effectLst/>
                        </a:rPr>
                        <a:t>TF32 Tensor Core</a:t>
                      </a:r>
                    </a:p>
                  </a:txBody>
                  <a:tcPr marL="219765" marR="219765" marT="109882" marB="109882" anchor="ctr">
                    <a:lnL>
                      <a:noFill/>
                    </a:lnL>
                    <a:lnR w="9525" cap="flat" cmpd="sng" algn="ctr">
                      <a:solidFill>
                        <a:srgbClr val="E5E7EB"/>
                      </a:solidFill>
                      <a:prstDash val="solid"/>
                      <a:round/>
                      <a:headEnd type="none" w="med" len="med"/>
                      <a:tailEnd type="none" w="med" len="med"/>
                    </a:lnR>
                    <a:lnT w="9525" cap="flat" cmpd="sng" algn="ctr">
                      <a:solidFill>
                        <a:srgbClr val="E5E7EB"/>
                      </a:solidFill>
                      <a:prstDash val="solid"/>
                      <a:round/>
                      <a:headEnd type="none" w="med" len="med"/>
                      <a:tailEnd type="none" w="med" len="med"/>
                    </a:lnT>
                    <a:lnB w="9525" cap="flat" cmpd="sng" algn="ctr">
                      <a:solidFill>
                        <a:srgbClr val="E5E7EB"/>
                      </a:solidFill>
                      <a:prstDash val="solid"/>
                      <a:round/>
                      <a:headEnd type="none" w="med" len="med"/>
                      <a:tailEnd type="none" w="med" len="med"/>
                    </a:lnB>
                    <a:solidFill>
                      <a:srgbClr val="FFFFFF"/>
                    </a:solidFill>
                  </a:tcPr>
                </a:tc>
                <a:tc>
                  <a:txBody>
                    <a:bodyPr/>
                    <a:lstStyle/>
                    <a:p>
                      <a:pPr algn="l" fontAlgn="base">
                        <a:buNone/>
                      </a:pPr>
                      <a:r>
                        <a:rPr lang="en-US" sz="1700">
                          <a:effectLst/>
                        </a:rPr>
                        <a:t>62.5 TF | 125 TF*</a:t>
                      </a:r>
                    </a:p>
                  </a:txBody>
                  <a:tcPr marL="219765" marR="219765" marT="109882" marB="109882" anchor="ctr">
                    <a:lnL w="9525" cap="flat" cmpd="sng" algn="ctr">
                      <a:solidFill>
                        <a:srgbClr val="E5E7EB"/>
                      </a:solidFill>
                      <a:prstDash val="solid"/>
                      <a:round/>
                      <a:headEnd type="none" w="med" len="med"/>
                      <a:tailEnd type="none" w="med" len="med"/>
                    </a:lnL>
                    <a:lnR>
                      <a:noFill/>
                    </a:lnR>
                    <a:lnT w="9525" cap="flat" cmpd="sng" algn="ctr">
                      <a:solidFill>
                        <a:srgbClr val="E5E7EB"/>
                      </a:solidFill>
                      <a:prstDash val="solid"/>
                      <a:round/>
                      <a:headEnd type="none" w="med" len="med"/>
                      <a:tailEnd type="none" w="med" len="med"/>
                    </a:lnT>
                    <a:lnB w="9525" cap="flat" cmpd="sng" algn="ctr">
                      <a:solidFill>
                        <a:srgbClr val="E5E7EB"/>
                      </a:solidFill>
                      <a:prstDash val="solid"/>
                      <a:round/>
                      <a:headEnd type="none" w="med" len="med"/>
                      <a:tailEnd type="none" w="med" len="med"/>
                    </a:lnB>
                    <a:solidFill>
                      <a:srgbClr val="FFFFFF"/>
                    </a:solidFill>
                  </a:tcPr>
                </a:tc>
                <a:extLst>
                  <a:ext uri="{0D108BD9-81ED-4DB2-BD59-A6C34878D82A}">
                    <a16:rowId xmlns:a16="http://schemas.microsoft.com/office/drawing/2014/main" val="1158259819"/>
                  </a:ext>
                </a:extLst>
              </a:tr>
              <a:tr h="483482">
                <a:tc>
                  <a:txBody>
                    <a:bodyPr/>
                    <a:lstStyle/>
                    <a:p>
                      <a:pPr algn="l" fontAlgn="base">
                        <a:buNone/>
                      </a:pPr>
                      <a:r>
                        <a:rPr lang="en-US" sz="1700">
                          <a:effectLst/>
                        </a:rPr>
                        <a:t>BFLOAT16 Tensor Core</a:t>
                      </a:r>
                    </a:p>
                  </a:txBody>
                  <a:tcPr marL="219765" marR="219765" marT="109882" marB="109882" anchor="ctr">
                    <a:lnL>
                      <a:noFill/>
                    </a:lnL>
                    <a:lnR w="9525" cap="flat" cmpd="sng" algn="ctr">
                      <a:solidFill>
                        <a:srgbClr val="E5E7EB"/>
                      </a:solidFill>
                      <a:prstDash val="solid"/>
                      <a:round/>
                      <a:headEnd type="none" w="med" len="med"/>
                      <a:tailEnd type="none" w="med" len="med"/>
                    </a:lnR>
                    <a:lnT w="9525" cap="flat" cmpd="sng" algn="ctr">
                      <a:solidFill>
                        <a:srgbClr val="E5E7EB"/>
                      </a:solidFill>
                      <a:prstDash val="solid"/>
                      <a:round/>
                      <a:headEnd type="none" w="med" len="med"/>
                      <a:tailEnd type="none" w="med" len="med"/>
                    </a:lnT>
                    <a:lnB w="9525" cap="flat" cmpd="sng" algn="ctr">
                      <a:solidFill>
                        <a:srgbClr val="E5E7EB"/>
                      </a:solidFill>
                      <a:prstDash val="solid"/>
                      <a:round/>
                      <a:headEnd type="none" w="med" len="med"/>
                      <a:tailEnd type="none" w="med" len="med"/>
                    </a:lnB>
                    <a:solidFill>
                      <a:srgbClr val="FFFFFF"/>
                    </a:solidFill>
                  </a:tcPr>
                </a:tc>
                <a:tc>
                  <a:txBody>
                    <a:bodyPr/>
                    <a:lstStyle/>
                    <a:p>
                      <a:pPr algn="l" fontAlgn="base">
                        <a:buNone/>
                      </a:pPr>
                      <a:r>
                        <a:rPr lang="en-US" sz="1700">
                          <a:effectLst/>
                        </a:rPr>
                        <a:t>125 TF | 250 TF*</a:t>
                      </a:r>
                    </a:p>
                  </a:txBody>
                  <a:tcPr marL="219765" marR="219765" marT="109882" marB="109882" anchor="ctr">
                    <a:lnL w="9525" cap="flat" cmpd="sng" algn="ctr">
                      <a:solidFill>
                        <a:srgbClr val="E5E7EB"/>
                      </a:solidFill>
                      <a:prstDash val="solid"/>
                      <a:round/>
                      <a:headEnd type="none" w="med" len="med"/>
                      <a:tailEnd type="none" w="med" len="med"/>
                    </a:lnL>
                    <a:lnR>
                      <a:noFill/>
                    </a:lnR>
                    <a:lnT w="9525" cap="flat" cmpd="sng" algn="ctr">
                      <a:solidFill>
                        <a:srgbClr val="E5E7EB"/>
                      </a:solidFill>
                      <a:prstDash val="solid"/>
                      <a:round/>
                      <a:headEnd type="none" w="med" len="med"/>
                      <a:tailEnd type="none" w="med" len="med"/>
                    </a:lnT>
                    <a:lnB w="9525" cap="flat" cmpd="sng" algn="ctr">
                      <a:solidFill>
                        <a:srgbClr val="E5E7EB"/>
                      </a:solidFill>
                      <a:prstDash val="solid"/>
                      <a:round/>
                      <a:headEnd type="none" w="med" len="med"/>
                      <a:tailEnd type="none" w="med" len="med"/>
                    </a:lnB>
                    <a:solidFill>
                      <a:srgbClr val="FFFFFF"/>
                    </a:solidFill>
                  </a:tcPr>
                </a:tc>
                <a:extLst>
                  <a:ext uri="{0D108BD9-81ED-4DB2-BD59-A6C34878D82A}">
                    <a16:rowId xmlns:a16="http://schemas.microsoft.com/office/drawing/2014/main" val="1018712362"/>
                  </a:ext>
                </a:extLst>
              </a:tr>
              <a:tr h="483482">
                <a:tc>
                  <a:txBody>
                    <a:bodyPr/>
                    <a:lstStyle/>
                    <a:p>
                      <a:pPr algn="l" fontAlgn="base">
                        <a:buNone/>
                      </a:pPr>
                      <a:r>
                        <a:rPr lang="en-US" sz="1700" b="1">
                          <a:effectLst/>
                        </a:rPr>
                        <a:t>FP16 Tensor Core</a:t>
                      </a:r>
                    </a:p>
                  </a:txBody>
                  <a:tcPr marL="219765" marR="219765" marT="109882" marB="109882" anchor="ctr">
                    <a:lnL>
                      <a:noFill/>
                    </a:lnL>
                    <a:lnR w="9525" cap="flat" cmpd="sng" algn="ctr">
                      <a:solidFill>
                        <a:srgbClr val="E5E7EB"/>
                      </a:solidFill>
                      <a:prstDash val="solid"/>
                      <a:round/>
                      <a:headEnd type="none" w="med" len="med"/>
                      <a:tailEnd type="none" w="med" len="med"/>
                    </a:lnR>
                    <a:lnT w="9525" cap="flat" cmpd="sng" algn="ctr">
                      <a:solidFill>
                        <a:srgbClr val="E5E7EB"/>
                      </a:solidFill>
                      <a:prstDash val="solid"/>
                      <a:round/>
                      <a:headEnd type="none" w="med" len="med"/>
                      <a:tailEnd type="none" w="med" len="med"/>
                    </a:lnT>
                    <a:lnB w="9525" cap="flat" cmpd="sng" algn="ctr">
                      <a:solidFill>
                        <a:srgbClr val="E5E7EB"/>
                      </a:solidFill>
                      <a:prstDash val="solid"/>
                      <a:round/>
                      <a:headEnd type="none" w="med" len="med"/>
                      <a:tailEnd type="none" w="med" len="med"/>
                    </a:lnB>
                    <a:solidFill>
                      <a:srgbClr val="FFFFFF"/>
                    </a:solidFill>
                  </a:tcPr>
                </a:tc>
                <a:tc>
                  <a:txBody>
                    <a:bodyPr/>
                    <a:lstStyle/>
                    <a:p>
                      <a:pPr algn="l" fontAlgn="base">
                        <a:buNone/>
                      </a:pPr>
                      <a:r>
                        <a:rPr lang="en-US" sz="1700" b="1" dirty="0">
                          <a:effectLst/>
                        </a:rPr>
                        <a:t>125 TF | 250 TF*</a:t>
                      </a:r>
                    </a:p>
                  </a:txBody>
                  <a:tcPr marL="219765" marR="219765" marT="109882" marB="109882" anchor="ctr">
                    <a:lnL w="9525" cap="flat" cmpd="sng" algn="ctr">
                      <a:solidFill>
                        <a:srgbClr val="E5E7EB"/>
                      </a:solidFill>
                      <a:prstDash val="solid"/>
                      <a:round/>
                      <a:headEnd type="none" w="med" len="med"/>
                      <a:tailEnd type="none" w="med" len="med"/>
                    </a:lnL>
                    <a:lnR>
                      <a:noFill/>
                    </a:lnR>
                    <a:lnT w="9525" cap="flat" cmpd="sng" algn="ctr">
                      <a:solidFill>
                        <a:srgbClr val="E5E7EB"/>
                      </a:solidFill>
                      <a:prstDash val="solid"/>
                      <a:round/>
                      <a:headEnd type="none" w="med" len="med"/>
                      <a:tailEnd type="none" w="med" len="med"/>
                    </a:lnT>
                    <a:lnB w="9525" cap="flat" cmpd="sng" algn="ctr">
                      <a:solidFill>
                        <a:srgbClr val="E5E7EB"/>
                      </a:solidFill>
                      <a:prstDash val="solid"/>
                      <a:round/>
                      <a:headEnd type="none" w="med" len="med"/>
                      <a:tailEnd type="none" w="med" len="med"/>
                    </a:lnB>
                    <a:solidFill>
                      <a:srgbClr val="FFFFFF"/>
                    </a:solidFill>
                  </a:tcPr>
                </a:tc>
                <a:extLst>
                  <a:ext uri="{0D108BD9-81ED-4DB2-BD59-A6C34878D82A}">
                    <a16:rowId xmlns:a16="http://schemas.microsoft.com/office/drawing/2014/main" val="2608898586"/>
                  </a:ext>
                </a:extLst>
              </a:tr>
              <a:tr h="483482">
                <a:tc>
                  <a:txBody>
                    <a:bodyPr/>
                    <a:lstStyle/>
                    <a:p>
                      <a:pPr algn="l" fontAlgn="base">
                        <a:buNone/>
                      </a:pPr>
                      <a:r>
                        <a:rPr lang="en-US" sz="1700">
                          <a:effectLst/>
                        </a:rPr>
                        <a:t>INT8 Tensor Core</a:t>
                      </a:r>
                    </a:p>
                  </a:txBody>
                  <a:tcPr marL="219765" marR="219765" marT="109882" marB="109882" anchor="ctr">
                    <a:lnL>
                      <a:noFill/>
                    </a:lnL>
                    <a:lnR w="9525" cap="flat" cmpd="sng" algn="ctr">
                      <a:solidFill>
                        <a:srgbClr val="E5E7EB"/>
                      </a:solidFill>
                      <a:prstDash val="solid"/>
                      <a:round/>
                      <a:headEnd type="none" w="med" len="med"/>
                      <a:tailEnd type="none" w="med" len="med"/>
                    </a:lnR>
                    <a:lnT w="9525" cap="flat" cmpd="sng" algn="ctr">
                      <a:solidFill>
                        <a:srgbClr val="E5E7EB"/>
                      </a:solidFill>
                      <a:prstDash val="solid"/>
                      <a:round/>
                      <a:headEnd type="none" w="med" len="med"/>
                      <a:tailEnd type="none" w="med" len="med"/>
                    </a:lnT>
                    <a:lnB w="9525" cap="flat" cmpd="sng" algn="ctr">
                      <a:solidFill>
                        <a:srgbClr val="E5E7EB"/>
                      </a:solidFill>
                      <a:prstDash val="solid"/>
                      <a:round/>
                      <a:headEnd type="none" w="med" len="med"/>
                      <a:tailEnd type="none" w="med" len="med"/>
                    </a:lnB>
                    <a:solidFill>
                      <a:srgbClr val="FFFFFF"/>
                    </a:solidFill>
                  </a:tcPr>
                </a:tc>
                <a:tc>
                  <a:txBody>
                    <a:bodyPr/>
                    <a:lstStyle/>
                    <a:p>
                      <a:pPr algn="l" fontAlgn="base">
                        <a:buNone/>
                      </a:pPr>
                      <a:r>
                        <a:rPr lang="en-US" sz="1700">
                          <a:effectLst/>
                        </a:rPr>
                        <a:t>250 TOPS | 500 TOPS*</a:t>
                      </a:r>
                    </a:p>
                  </a:txBody>
                  <a:tcPr marL="219765" marR="219765" marT="109882" marB="109882" anchor="ctr">
                    <a:lnL w="9525" cap="flat" cmpd="sng" algn="ctr">
                      <a:solidFill>
                        <a:srgbClr val="E5E7EB"/>
                      </a:solidFill>
                      <a:prstDash val="solid"/>
                      <a:round/>
                      <a:headEnd type="none" w="med" len="med"/>
                      <a:tailEnd type="none" w="med" len="med"/>
                    </a:lnL>
                    <a:lnR>
                      <a:noFill/>
                    </a:lnR>
                    <a:lnT w="9525" cap="flat" cmpd="sng" algn="ctr">
                      <a:solidFill>
                        <a:srgbClr val="E5E7EB"/>
                      </a:solidFill>
                      <a:prstDash val="solid"/>
                      <a:round/>
                      <a:headEnd type="none" w="med" len="med"/>
                      <a:tailEnd type="none" w="med" len="med"/>
                    </a:lnT>
                    <a:lnB w="9525" cap="flat" cmpd="sng" algn="ctr">
                      <a:solidFill>
                        <a:srgbClr val="E5E7EB"/>
                      </a:solidFill>
                      <a:prstDash val="solid"/>
                      <a:round/>
                      <a:headEnd type="none" w="med" len="med"/>
                      <a:tailEnd type="none" w="med" len="med"/>
                    </a:lnB>
                    <a:solidFill>
                      <a:srgbClr val="FFFFFF"/>
                    </a:solidFill>
                  </a:tcPr>
                </a:tc>
                <a:extLst>
                  <a:ext uri="{0D108BD9-81ED-4DB2-BD59-A6C34878D82A}">
                    <a16:rowId xmlns:a16="http://schemas.microsoft.com/office/drawing/2014/main" val="3396440470"/>
                  </a:ext>
                </a:extLst>
              </a:tr>
              <a:tr h="483482">
                <a:tc>
                  <a:txBody>
                    <a:bodyPr/>
                    <a:lstStyle/>
                    <a:p>
                      <a:pPr algn="l" fontAlgn="base">
                        <a:buNone/>
                      </a:pPr>
                      <a:r>
                        <a:rPr lang="en-US" sz="1700">
                          <a:effectLst/>
                        </a:rPr>
                        <a:t>INT4 Tensor Core</a:t>
                      </a:r>
                    </a:p>
                  </a:txBody>
                  <a:tcPr marL="219765" marR="219765" marT="109882" marB="109882" anchor="ctr">
                    <a:lnL>
                      <a:noFill/>
                    </a:lnL>
                    <a:lnR w="9525" cap="flat" cmpd="sng" algn="ctr">
                      <a:solidFill>
                        <a:srgbClr val="E5E7EB"/>
                      </a:solidFill>
                      <a:prstDash val="solid"/>
                      <a:round/>
                      <a:headEnd type="none" w="med" len="med"/>
                      <a:tailEnd type="none" w="med" len="med"/>
                    </a:lnR>
                    <a:lnT w="9525" cap="flat" cmpd="sng" algn="ctr">
                      <a:solidFill>
                        <a:srgbClr val="E5E7EB"/>
                      </a:solidFill>
                      <a:prstDash val="solid"/>
                      <a:round/>
                      <a:headEnd type="none" w="med" len="med"/>
                      <a:tailEnd type="none" w="med" len="med"/>
                    </a:lnT>
                    <a:lnB w="9525" cap="flat" cmpd="sng" algn="ctr">
                      <a:solidFill>
                        <a:srgbClr val="E5E7EB"/>
                      </a:solidFill>
                      <a:prstDash val="solid"/>
                      <a:round/>
                      <a:headEnd type="none" w="med" len="med"/>
                      <a:tailEnd type="none" w="med" len="med"/>
                    </a:lnB>
                    <a:solidFill>
                      <a:srgbClr val="FFFFFF"/>
                    </a:solidFill>
                  </a:tcPr>
                </a:tc>
                <a:tc>
                  <a:txBody>
                    <a:bodyPr/>
                    <a:lstStyle/>
                    <a:p>
                      <a:pPr algn="l" fontAlgn="base">
                        <a:buNone/>
                      </a:pPr>
                      <a:r>
                        <a:rPr lang="en-US" sz="1700">
                          <a:effectLst/>
                        </a:rPr>
                        <a:t>500 TOPS | 1000 TOPS*</a:t>
                      </a:r>
                    </a:p>
                  </a:txBody>
                  <a:tcPr marL="219765" marR="219765" marT="109882" marB="109882" anchor="ctr">
                    <a:lnL w="9525" cap="flat" cmpd="sng" algn="ctr">
                      <a:solidFill>
                        <a:srgbClr val="E5E7EB"/>
                      </a:solidFill>
                      <a:prstDash val="solid"/>
                      <a:round/>
                      <a:headEnd type="none" w="med" len="med"/>
                      <a:tailEnd type="none" w="med" len="med"/>
                    </a:lnL>
                    <a:lnR>
                      <a:noFill/>
                    </a:lnR>
                    <a:lnT w="9525" cap="flat" cmpd="sng" algn="ctr">
                      <a:solidFill>
                        <a:srgbClr val="E5E7EB"/>
                      </a:solidFill>
                      <a:prstDash val="solid"/>
                      <a:round/>
                      <a:headEnd type="none" w="med" len="med"/>
                      <a:tailEnd type="none" w="med" len="med"/>
                    </a:lnT>
                    <a:lnB w="9525" cap="flat" cmpd="sng" algn="ctr">
                      <a:solidFill>
                        <a:srgbClr val="E5E7EB"/>
                      </a:solidFill>
                      <a:prstDash val="solid"/>
                      <a:round/>
                      <a:headEnd type="none" w="med" len="med"/>
                      <a:tailEnd type="none" w="med" len="med"/>
                    </a:lnB>
                    <a:solidFill>
                      <a:srgbClr val="FFFFFF"/>
                    </a:solidFill>
                  </a:tcPr>
                </a:tc>
                <a:extLst>
                  <a:ext uri="{0D108BD9-81ED-4DB2-BD59-A6C34878D82A}">
                    <a16:rowId xmlns:a16="http://schemas.microsoft.com/office/drawing/2014/main" val="3134408154"/>
                  </a:ext>
                </a:extLst>
              </a:tr>
              <a:tr h="483482">
                <a:tc>
                  <a:txBody>
                    <a:bodyPr/>
                    <a:lstStyle/>
                    <a:p>
                      <a:pPr algn="l" fontAlgn="base">
                        <a:buNone/>
                      </a:pPr>
                      <a:r>
                        <a:rPr lang="en-US" sz="1700" b="1">
                          <a:effectLst/>
                        </a:rPr>
                        <a:t>GPU Memory</a:t>
                      </a:r>
                    </a:p>
                  </a:txBody>
                  <a:tcPr marL="219765" marR="219765" marT="109882" marB="109882" anchor="ctr">
                    <a:lnL>
                      <a:noFill/>
                    </a:lnL>
                    <a:lnR w="9525" cap="flat" cmpd="sng" algn="ctr">
                      <a:solidFill>
                        <a:srgbClr val="E5E7EB"/>
                      </a:solidFill>
                      <a:prstDash val="solid"/>
                      <a:round/>
                      <a:headEnd type="none" w="med" len="med"/>
                      <a:tailEnd type="none" w="med" len="med"/>
                    </a:lnR>
                    <a:lnT w="9525" cap="flat" cmpd="sng" algn="ctr">
                      <a:solidFill>
                        <a:srgbClr val="E5E7EB"/>
                      </a:solidFill>
                      <a:prstDash val="solid"/>
                      <a:round/>
                      <a:headEnd type="none" w="med" len="med"/>
                      <a:tailEnd type="none" w="med" len="med"/>
                    </a:lnT>
                    <a:lnB w="9525" cap="flat" cmpd="sng" algn="ctr">
                      <a:solidFill>
                        <a:srgbClr val="E5E7EB"/>
                      </a:solidFill>
                      <a:prstDash val="solid"/>
                      <a:round/>
                      <a:headEnd type="none" w="med" len="med"/>
                      <a:tailEnd type="none" w="med" len="med"/>
                    </a:lnB>
                    <a:solidFill>
                      <a:srgbClr val="FFFFFF"/>
                    </a:solidFill>
                  </a:tcPr>
                </a:tc>
                <a:tc>
                  <a:txBody>
                    <a:bodyPr/>
                    <a:lstStyle/>
                    <a:p>
                      <a:pPr algn="l" fontAlgn="base">
                        <a:buNone/>
                      </a:pPr>
                      <a:r>
                        <a:rPr lang="en-US" sz="1700" b="1" dirty="0">
                          <a:effectLst/>
                        </a:rPr>
                        <a:t>24 GB GDDR6</a:t>
                      </a:r>
                    </a:p>
                  </a:txBody>
                  <a:tcPr marL="219765" marR="219765" marT="109882" marB="109882" anchor="ctr">
                    <a:lnL w="9525" cap="flat" cmpd="sng" algn="ctr">
                      <a:solidFill>
                        <a:srgbClr val="E5E7EB"/>
                      </a:solidFill>
                      <a:prstDash val="solid"/>
                      <a:round/>
                      <a:headEnd type="none" w="med" len="med"/>
                      <a:tailEnd type="none" w="med" len="med"/>
                    </a:lnL>
                    <a:lnR>
                      <a:noFill/>
                    </a:lnR>
                    <a:lnT w="9525" cap="flat" cmpd="sng" algn="ctr">
                      <a:solidFill>
                        <a:srgbClr val="E5E7EB"/>
                      </a:solidFill>
                      <a:prstDash val="solid"/>
                      <a:round/>
                      <a:headEnd type="none" w="med" len="med"/>
                      <a:tailEnd type="none" w="med" len="med"/>
                    </a:lnT>
                    <a:lnB w="9525" cap="flat" cmpd="sng" algn="ctr">
                      <a:solidFill>
                        <a:srgbClr val="E5E7EB"/>
                      </a:solidFill>
                      <a:prstDash val="solid"/>
                      <a:round/>
                      <a:headEnd type="none" w="med" len="med"/>
                      <a:tailEnd type="none" w="med" len="med"/>
                    </a:lnB>
                    <a:solidFill>
                      <a:srgbClr val="FFFFFF"/>
                    </a:solidFill>
                  </a:tcPr>
                </a:tc>
                <a:extLst>
                  <a:ext uri="{0D108BD9-81ED-4DB2-BD59-A6C34878D82A}">
                    <a16:rowId xmlns:a16="http://schemas.microsoft.com/office/drawing/2014/main" val="2448773433"/>
                  </a:ext>
                </a:extLst>
              </a:tr>
              <a:tr h="483482">
                <a:tc>
                  <a:txBody>
                    <a:bodyPr/>
                    <a:lstStyle/>
                    <a:p>
                      <a:pPr algn="l" fontAlgn="base">
                        <a:buNone/>
                      </a:pPr>
                      <a:r>
                        <a:rPr lang="en-US" sz="1700" b="1" dirty="0">
                          <a:effectLst/>
                        </a:rPr>
                        <a:t>GPU Memory Bandwidth</a:t>
                      </a:r>
                    </a:p>
                  </a:txBody>
                  <a:tcPr marL="219765" marR="219765" marT="109882" marB="109882" anchor="ctr">
                    <a:lnL>
                      <a:noFill/>
                    </a:lnL>
                    <a:lnR w="9525" cap="flat" cmpd="sng" algn="ctr">
                      <a:solidFill>
                        <a:srgbClr val="E5E7EB"/>
                      </a:solidFill>
                      <a:prstDash val="solid"/>
                      <a:round/>
                      <a:headEnd type="none" w="med" len="med"/>
                      <a:tailEnd type="none" w="med" len="med"/>
                    </a:lnR>
                    <a:lnT w="9525" cap="flat" cmpd="sng" algn="ctr">
                      <a:solidFill>
                        <a:srgbClr val="E5E7EB"/>
                      </a:solidFill>
                      <a:prstDash val="solid"/>
                      <a:round/>
                      <a:headEnd type="none" w="med" len="med"/>
                      <a:tailEnd type="none" w="med" len="med"/>
                    </a:lnT>
                    <a:lnB w="9525" cap="flat" cmpd="sng" algn="ctr">
                      <a:solidFill>
                        <a:srgbClr val="E5E7EB"/>
                      </a:solidFill>
                      <a:prstDash val="solid"/>
                      <a:round/>
                      <a:headEnd type="none" w="med" len="med"/>
                      <a:tailEnd type="none" w="med" len="med"/>
                    </a:lnB>
                    <a:solidFill>
                      <a:srgbClr val="FFFFFF"/>
                    </a:solidFill>
                  </a:tcPr>
                </a:tc>
                <a:tc>
                  <a:txBody>
                    <a:bodyPr/>
                    <a:lstStyle/>
                    <a:p>
                      <a:pPr algn="l" fontAlgn="base">
                        <a:buNone/>
                      </a:pPr>
                      <a:r>
                        <a:rPr lang="en-US" sz="1700" b="1" dirty="0">
                          <a:effectLst/>
                        </a:rPr>
                        <a:t>600 GB/s</a:t>
                      </a:r>
                    </a:p>
                  </a:txBody>
                  <a:tcPr marL="219765" marR="219765" marT="109882" marB="109882" anchor="ctr">
                    <a:lnL w="9525" cap="flat" cmpd="sng" algn="ctr">
                      <a:solidFill>
                        <a:srgbClr val="E5E7EB"/>
                      </a:solidFill>
                      <a:prstDash val="solid"/>
                      <a:round/>
                      <a:headEnd type="none" w="med" len="med"/>
                      <a:tailEnd type="none" w="med" len="med"/>
                    </a:lnL>
                    <a:lnR>
                      <a:noFill/>
                    </a:lnR>
                    <a:lnT w="9525" cap="flat" cmpd="sng" algn="ctr">
                      <a:solidFill>
                        <a:srgbClr val="E5E7EB"/>
                      </a:solidFill>
                      <a:prstDash val="solid"/>
                      <a:round/>
                      <a:headEnd type="none" w="med" len="med"/>
                      <a:tailEnd type="none" w="med" len="med"/>
                    </a:lnT>
                    <a:lnB w="9525" cap="flat" cmpd="sng" algn="ctr">
                      <a:solidFill>
                        <a:srgbClr val="E5E7EB"/>
                      </a:solidFill>
                      <a:prstDash val="solid"/>
                      <a:round/>
                      <a:headEnd type="none" w="med" len="med"/>
                      <a:tailEnd type="none" w="med" len="med"/>
                    </a:lnB>
                    <a:solidFill>
                      <a:srgbClr val="FFFFFF"/>
                    </a:solidFill>
                  </a:tcPr>
                </a:tc>
                <a:extLst>
                  <a:ext uri="{0D108BD9-81ED-4DB2-BD59-A6C34878D82A}">
                    <a16:rowId xmlns:a16="http://schemas.microsoft.com/office/drawing/2014/main" val="1959297779"/>
                  </a:ext>
                </a:extLst>
              </a:tr>
              <a:tr h="483482">
                <a:tc>
                  <a:txBody>
                    <a:bodyPr/>
                    <a:lstStyle/>
                    <a:p>
                      <a:pPr algn="l" fontAlgn="base">
                        <a:buNone/>
                      </a:pPr>
                      <a:r>
                        <a:rPr lang="en-US" sz="1700">
                          <a:effectLst/>
                        </a:rPr>
                        <a:t>Max TDP Power</a:t>
                      </a:r>
                    </a:p>
                  </a:txBody>
                  <a:tcPr marL="219765" marR="219765" marT="109882" marB="109882" anchor="ctr">
                    <a:lnL>
                      <a:noFill/>
                    </a:lnL>
                    <a:lnR w="9525" cap="flat" cmpd="sng" algn="ctr">
                      <a:solidFill>
                        <a:srgbClr val="E5E7EB"/>
                      </a:solidFill>
                      <a:prstDash val="solid"/>
                      <a:round/>
                      <a:headEnd type="none" w="med" len="med"/>
                      <a:tailEnd type="none" w="med" len="med"/>
                    </a:lnR>
                    <a:lnT w="9525" cap="flat" cmpd="sng" algn="ctr">
                      <a:solidFill>
                        <a:srgbClr val="E5E7EB"/>
                      </a:solidFill>
                      <a:prstDash val="solid"/>
                      <a:round/>
                      <a:headEnd type="none" w="med" len="med"/>
                      <a:tailEnd type="none" w="med" len="med"/>
                    </a:lnT>
                    <a:lnB>
                      <a:noFill/>
                    </a:lnB>
                    <a:solidFill>
                      <a:srgbClr val="FFFFFF"/>
                    </a:solidFill>
                  </a:tcPr>
                </a:tc>
                <a:tc>
                  <a:txBody>
                    <a:bodyPr/>
                    <a:lstStyle/>
                    <a:p>
                      <a:pPr algn="l" fontAlgn="base">
                        <a:buNone/>
                      </a:pPr>
                      <a:r>
                        <a:rPr lang="en-US" sz="1700" dirty="0">
                          <a:effectLst/>
                        </a:rPr>
                        <a:t>150W</a:t>
                      </a:r>
                    </a:p>
                  </a:txBody>
                  <a:tcPr marL="219765" marR="219765" marT="109882" marB="109882" anchor="ctr">
                    <a:lnL w="9525" cap="flat" cmpd="sng" algn="ctr">
                      <a:solidFill>
                        <a:srgbClr val="E5E7EB"/>
                      </a:solidFill>
                      <a:prstDash val="solid"/>
                      <a:round/>
                      <a:headEnd type="none" w="med" len="med"/>
                      <a:tailEnd type="none" w="med" len="med"/>
                    </a:lnL>
                    <a:lnR>
                      <a:noFill/>
                    </a:lnR>
                    <a:lnT w="9525" cap="flat" cmpd="sng" algn="ctr">
                      <a:solidFill>
                        <a:srgbClr val="E5E7EB"/>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025657026"/>
                  </a:ext>
                </a:extLst>
              </a:tr>
            </a:tbl>
          </a:graphicData>
        </a:graphic>
      </p:graphicFrame>
      <p:sp>
        <p:nvSpPr>
          <p:cNvPr id="5" name="TextBox 4">
            <a:extLst>
              <a:ext uri="{FF2B5EF4-FFF2-40B4-BE49-F238E27FC236}">
                <a16:creationId xmlns:a16="http://schemas.microsoft.com/office/drawing/2014/main" id="{A9A7D96F-014F-10F5-0EEE-3FD65F54E72E}"/>
              </a:ext>
            </a:extLst>
          </p:cNvPr>
          <p:cNvSpPr txBox="1"/>
          <p:nvPr/>
        </p:nvSpPr>
        <p:spPr>
          <a:xfrm>
            <a:off x="8278641" y="1562986"/>
            <a:ext cx="3555395" cy="1754326"/>
          </a:xfrm>
          <a:prstGeom prst="rect">
            <a:avLst/>
          </a:prstGeom>
          <a:noFill/>
        </p:spPr>
        <p:txBody>
          <a:bodyPr wrap="square" rtlCol="0">
            <a:spAutoFit/>
          </a:bodyPr>
          <a:lstStyle/>
          <a:p>
            <a:r>
              <a:rPr lang="en-US" dirty="0"/>
              <a:t>LLM Memory Needed :</a:t>
            </a:r>
          </a:p>
          <a:p>
            <a:r>
              <a:rPr lang="en-US" dirty="0"/>
              <a:t>Weights :7B parameter model, for instance, will take up approximately </a:t>
            </a:r>
            <a:r>
              <a:rPr lang="en-US" b="1" dirty="0"/>
              <a:t>14 GB of memory</a:t>
            </a:r>
          </a:p>
          <a:p>
            <a:endParaRPr lang="en-US" b="1" dirty="0"/>
          </a:p>
          <a:p>
            <a:endParaRPr lang="en-US" dirty="0"/>
          </a:p>
        </p:txBody>
      </p:sp>
    </p:spTree>
    <p:extLst>
      <p:ext uri="{BB962C8B-B14F-4D97-AF65-F5344CB8AC3E}">
        <p14:creationId xmlns:p14="http://schemas.microsoft.com/office/powerpoint/2010/main" val="2049651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E88183-232D-B9FF-837D-1C38FC2F6C5F}"/>
              </a:ext>
            </a:extLst>
          </p:cNvPr>
          <p:cNvSpPr>
            <a:spLocks noGrp="1"/>
          </p:cNvSpPr>
          <p:nvPr>
            <p:ph idx="1"/>
          </p:nvPr>
        </p:nvSpPr>
        <p:spPr>
          <a:xfrm>
            <a:off x="391632" y="815532"/>
            <a:ext cx="11155325" cy="1140858"/>
          </a:xfrm>
        </p:spPr>
        <p:txBody>
          <a:bodyPr>
            <a:normAutofit fontScale="55000" lnSpcReduction="20000"/>
          </a:bodyPr>
          <a:lstStyle/>
          <a:p>
            <a:pPr marL="0" indent="0">
              <a:buNone/>
            </a:pPr>
            <a:r>
              <a:rPr lang="en-US" dirty="0"/>
              <a:t>Arithmetic Intensity of A10</a:t>
            </a:r>
          </a:p>
          <a:p>
            <a:r>
              <a:rPr lang="en-US" dirty="0"/>
              <a:t>ops_to_byte_A10 = </a:t>
            </a:r>
            <a:r>
              <a:rPr lang="en-US" dirty="0" err="1"/>
              <a:t>compute_bw</a:t>
            </a:r>
            <a:r>
              <a:rPr lang="en-US" dirty="0"/>
              <a:t> / </a:t>
            </a:r>
            <a:r>
              <a:rPr lang="en-US" dirty="0" err="1"/>
              <a:t>memory_bw</a:t>
            </a:r>
            <a:r>
              <a:rPr lang="en-US" dirty="0"/>
              <a:t> </a:t>
            </a:r>
          </a:p>
          <a:p>
            <a:pPr marL="0" indent="0">
              <a:buNone/>
            </a:pPr>
            <a:r>
              <a:rPr lang="en-US" dirty="0"/>
              <a:t>= 125 TF / 600 GB/S  </a:t>
            </a:r>
          </a:p>
          <a:p>
            <a:pPr marL="0" indent="0">
              <a:buNone/>
            </a:pPr>
            <a:r>
              <a:rPr lang="en-US" dirty="0"/>
              <a:t>= 208.3 ops / byte</a:t>
            </a:r>
          </a:p>
          <a:p>
            <a:pPr marL="0" indent="0">
              <a:buNone/>
            </a:pPr>
            <a:endParaRPr lang="en-US" dirty="0"/>
          </a:p>
        </p:txBody>
      </p:sp>
      <p:sp>
        <p:nvSpPr>
          <p:cNvPr id="5" name="TextBox 4">
            <a:extLst>
              <a:ext uri="{FF2B5EF4-FFF2-40B4-BE49-F238E27FC236}">
                <a16:creationId xmlns:a16="http://schemas.microsoft.com/office/drawing/2014/main" id="{FF302C29-CFD7-560E-E17E-3DE2BDA7B8FB}"/>
              </a:ext>
            </a:extLst>
          </p:cNvPr>
          <p:cNvSpPr txBox="1"/>
          <p:nvPr/>
        </p:nvSpPr>
        <p:spPr>
          <a:xfrm>
            <a:off x="391632" y="2173515"/>
            <a:ext cx="3149535" cy="646331"/>
          </a:xfrm>
          <a:prstGeom prst="rect">
            <a:avLst/>
          </a:prstGeom>
          <a:noFill/>
        </p:spPr>
        <p:txBody>
          <a:bodyPr wrap="square" rtlCol="0">
            <a:spAutoFit/>
          </a:bodyPr>
          <a:lstStyle/>
          <a:p>
            <a:r>
              <a:rPr lang="en-US" dirty="0"/>
              <a:t>Arithmetic Intensity of LLM</a:t>
            </a:r>
          </a:p>
          <a:p>
            <a:endParaRPr lang="en-US" dirty="0"/>
          </a:p>
        </p:txBody>
      </p:sp>
      <p:pic>
        <p:nvPicPr>
          <p:cNvPr id="2050" name="Picture 2" descr="Attention(Q, K, V) = softmax(QK^T/sqrt(d_k))V">
            <a:extLst>
              <a:ext uri="{FF2B5EF4-FFF2-40B4-BE49-F238E27FC236}">
                <a16:creationId xmlns:a16="http://schemas.microsoft.com/office/drawing/2014/main" id="{31051E8F-3A66-E2BB-9D51-E868CF35DB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937" y="2496680"/>
            <a:ext cx="5167423" cy="108058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8FFAE1E-59EC-D7BF-0078-D0ED0B955659}"/>
              </a:ext>
            </a:extLst>
          </p:cNvPr>
          <p:cNvSpPr txBox="1"/>
          <p:nvPr/>
        </p:nvSpPr>
        <p:spPr>
          <a:xfrm>
            <a:off x="6096000" y="3795699"/>
            <a:ext cx="6098058" cy="2246769"/>
          </a:xfrm>
          <a:prstGeom prst="rect">
            <a:avLst/>
          </a:prstGeom>
          <a:noFill/>
        </p:spPr>
        <p:txBody>
          <a:bodyPr wrap="square">
            <a:spAutoFit/>
          </a:bodyPr>
          <a:lstStyle/>
          <a:p>
            <a:pPr algn="l">
              <a:buFont typeface="Arial" panose="020B0604020202020204" pitchFamily="34" charset="0"/>
              <a:buChar char="•"/>
            </a:pPr>
            <a:r>
              <a:rPr lang="en-US" sz="1400" b="1" i="0" dirty="0">
                <a:solidFill>
                  <a:srgbClr val="111827"/>
                </a:solidFill>
                <a:effectLst/>
                <a:latin typeface="Chivo Mono"/>
              </a:rPr>
              <a:t>N</a:t>
            </a:r>
            <a:r>
              <a:rPr lang="en-US" sz="1400" b="0" i="0" dirty="0">
                <a:solidFill>
                  <a:srgbClr val="000000"/>
                </a:solidFill>
                <a:effectLst/>
                <a:latin typeface="NeueAlteGrotesk"/>
              </a:rPr>
              <a:t> is the sequence length of the LLM, which sets the context window.</a:t>
            </a:r>
          </a:p>
          <a:p>
            <a:pPr marL="742950" lvl="1" indent="-285750" algn="l">
              <a:buFont typeface="Arial" panose="020B0604020202020204" pitchFamily="34" charset="0"/>
              <a:buChar char="•"/>
            </a:pPr>
            <a:r>
              <a:rPr lang="en-US" sz="1400" b="0" i="0" dirty="0">
                <a:solidFill>
                  <a:srgbClr val="000000"/>
                </a:solidFill>
                <a:effectLst/>
                <a:latin typeface="NeueAlteGrotesk"/>
              </a:rPr>
              <a:t>For Llama 2 7B, </a:t>
            </a:r>
            <a:r>
              <a:rPr lang="en-US" sz="1400" b="1" i="0" dirty="0">
                <a:solidFill>
                  <a:srgbClr val="111827"/>
                </a:solidFill>
                <a:effectLst/>
                <a:latin typeface="Chivo Mono"/>
              </a:rPr>
              <a:t>N = 4096</a:t>
            </a:r>
            <a:r>
              <a:rPr lang="en-US" sz="1400" b="0" i="0" dirty="0">
                <a:solidFill>
                  <a:srgbClr val="000000"/>
                </a:solidFill>
                <a:effectLst/>
                <a:latin typeface="NeueAlteGrotesk"/>
              </a:rPr>
              <a:t>.</a:t>
            </a:r>
          </a:p>
          <a:p>
            <a:pPr algn="l">
              <a:buFont typeface="Arial" panose="020B0604020202020204" pitchFamily="34" charset="0"/>
              <a:buChar char="•"/>
            </a:pPr>
            <a:r>
              <a:rPr lang="en-US" sz="1400" b="1" i="0" dirty="0">
                <a:solidFill>
                  <a:srgbClr val="111827"/>
                </a:solidFill>
                <a:effectLst/>
                <a:latin typeface="Chivo Mono"/>
              </a:rPr>
              <a:t>d</a:t>
            </a:r>
            <a:r>
              <a:rPr lang="en-US" sz="1400" b="0" i="0" dirty="0">
                <a:solidFill>
                  <a:srgbClr val="000000"/>
                </a:solidFill>
                <a:effectLst/>
                <a:latin typeface="NeueAlteGrotesk"/>
              </a:rPr>
              <a:t> is the dimension of a single attention head.</a:t>
            </a:r>
          </a:p>
          <a:p>
            <a:pPr marL="742950" lvl="1" indent="-285750" algn="l">
              <a:buFont typeface="Arial" panose="020B0604020202020204" pitchFamily="34" charset="0"/>
              <a:buChar char="•"/>
            </a:pPr>
            <a:r>
              <a:rPr lang="en-US" sz="1400" b="0" i="0" dirty="0">
                <a:solidFill>
                  <a:srgbClr val="000000"/>
                </a:solidFill>
                <a:effectLst/>
                <a:latin typeface="NeueAlteGrotesk"/>
              </a:rPr>
              <a:t>For Llama 2 7B, </a:t>
            </a:r>
            <a:r>
              <a:rPr lang="en-US" sz="1400" b="1" i="0" dirty="0">
                <a:solidFill>
                  <a:srgbClr val="111827"/>
                </a:solidFill>
                <a:effectLst/>
                <a:latin typeface="Chivo Mono"/>
              </a:rPr>
              <a:t>d = 128</a:t>
            </a:r>
            <a:r>
              <a:rPr lang="en-US" sz="1400" b="0" i="0" dirty="0">
                <a:solidFill>
                  <a:srgbClr val="000000"/>
                </a:solidFill>
                <a:effectLst/>
                <a:latin typeface="NeueAlteGrotesk"/>
              </a:rPr>
              <a:t>.</a:t>
            </a:r>
          </a:p>
          <a:p>
            <a:pPr algn="l">
              <a:buFont typeface="Arial" panose="020B0604020202020204" pitchFamily="34" charset="0"/>
              <a:buChar char="•"/>
            </a:pPr>
            <a:r>
              <a:rPr lang="en-US" sz="1400" b="1" i="0" dirty="0">
                <a:solidFill>
                  <a:srgbClr val="111827"/>
                </a:solidFill>
                <a:effectLst/>
                <a:latin typeface="Chivo Mono"/>
              </a:rPr>
              <a:t>Q</a:t>
            </a:r>
            <a:r>
              <a:rPr lang="en-US" sz="1400" b="0" i="0" dirty="0">
                <a:solidFill>
                  <a:srgbClr val="000000"/>
                </a:solidFill>
                <a:effectLst/>
                <a:latin typeface="NeueAlteGrotesk"/>
              </a:rPr>
              <a:t>, </a:t>
            </a:r>
            <a:r>
              <a:rPr lang="en-US" sz="1400" b="1" i="0" dirty="0">
                <a:solidFill>
                  <a:srgbClr val="111827"/>
                </a:solidFill>
                <a:effectLst/>
                <a:latin typeface="Chivo Mono"/>
              </a:rPr>
              <a:t>K</a:t>
            </a:r>
            <a:r>
              <a:rPr lang="en-US" sz="1400" b="0" i="0" dirty="0">
                <a:solidFill>
                  <a:srgbClr val="000000"/>
                </a:solidFill>
                <a:effectLst/>
                <a:latin typeface="NeueAlteGrotesk"/>
              </a:rPr>
              <a:t>, and </a:t>
            </a:r>
            <a:r>
              <a:rPr lang="en-US" sz="1400" b="1" i="0" dirty="0">
                <a:solidFill>
                  <a:srgbClr val="111827"/>
                </a:solidFill>
                <a:effectLst/>
                <a:latin typeface="Chivo Mono"/>
              </a:rPr>
              <a:t>V</a:t>
            </a:r>
            <a:r>
              <a:rPr lang="en-US" sz="1400" b="0" i="0" dirty="0">
                <a:solidFill>
                  <a:srgbClr val="000000"/>
                </a:solidFill>
                <a:effectLst/>
                <a:latin typeface="NeueAlteGrotesk"/>
              </a:rPr>
              <a:t> are all matrices used to compute attention.</a:t>
            </a:r>
          </a:p>
          <a:p>
            <a:pPr marL="742950" lvl="1" indent="-285750" algn="l">
              <a:buFont typeface="Arial" panose="020B0604020202020204" pitchFamily="34" charset="0"/>
              <a:buChar char="•"/>
            </a:pPr>
            <a:r>
              <a:rPr lang="en-US" sz="1400" b="0" i="0" dirty="0">
                <a:solidFill>
                  <a:srgbClr val="000000"/>
                </a:solidFill>
                <a:effectLst/>
                <a:latin typeface="NeueAlteGrotesk"/>
              </a:rPr>
              <a:t>Their dimensions are </a:t>
            </a:r>
            <a:r>
              <a:rPr lang="en-US" sz="1400" b="1" i="0" dirty="0">
                <a:solidFill>
                  <a:srgbClr val="111827"/>
                </a:solidFill>
                <a:effectLst/>
                <a:latin typeface="Chivo Mono"/>
              </a:rPr>
              <a:t>N</a:t>
            </a:r>
            <a:r>
              <a:rPr lang="en-US" sz="1400" b="0" i="0" dirty="0">
                <a:solidFill>
                  <a:srgbClr val="000000"/>
                </a:solidFill>
                <a:effectLst/>
                <a:latin typeface="NeueAlteGrotesk"/>
              </a:rPr>
              <a:t> by </a:t>
            </a:r>
            <a:r>
              <a:rPr lang="en-US" sz="1400" b="1" i="0" dirty="0">
                <a:solidFill>
                  <a:srgbClr val="111827"/>
                </a:solidFill>
                <a:effectLst/>
                <a:latin typeface="Chivo Mono"/>
              </a:rPr>
              <a:t>d</a:t>
            </a:r>
            <a:r>
              <a:rPr lang="en-US" sz="1400" b="0" i="0" dirty="0">
                <a:solidFill>
                  <a:srgbClr val="000000"/>
                </a:solidFill>
                <a:effectLst/>
                <a:latin typeface="NeueAlteGrotesk"/>
              </a:rPr>
              <a:t>, or in our case </a:t>
            </a:r>
            <a:r>
              <a:rPr lang="en-US" sz="1400" b="1" i="0" dirty="0">
                <a:solidFill>
                  <a:srgbClr val="111827"/>
                </a:solidFill>
                <a:effectLst/>
                <a:latin typeface="Chivo Mono"/>
              </a:rPr>
              <a:t>4096x128</a:t>
            </a:r>
            <a:r>
              <a:rPr lang="en-US" sz="1400" b="0" i="0" dirty="0">
                <a:solidFill>
                  <a:srgbClr val="000000"/>
                </a:solidFill>
                <a:effectLst/>
                <a:latin typeface="NeueAlteGrotesk"/>
              </a:rPr>
              <a:t>.</a:t>
            </a:r>
          </a:p>
          <a:p>
            <a:pPr algn="l">
              <a:buFont typeface="Arial" panose="020B0604020202020204" pitchFamily="34" charset="0"/>
              <a:buChar char="•"/>
            </a:pPr>
            <a:r>
              <a:rPr lang="en-US" sz="1400" b="1" i="0" dirty="0">
                <a:solidFill>
                  <a:srgbClr val="111827"/>
                </a:solidFill>
                <a:effectLst/>
                <a:latin typeface="Chivo Mono"/>
              </a:rPr>
              <a:t>S</a:t>
            </a:r>
            <a:r>
              <a:rPr lang="en-US" sz="1400" b="0" i="0" dirty="0">
                <a:solidFill>
                  <a:srgbClr val="000000"/>
                </a:solidFill>
                <a:effectLst/>
                <a:latin typeface="NeueAlteGrotesk"/>
              </a:rPr>
              <a:t> and </a:t>
            </a:r>
            <a:r>
              <a:rPr lang="en-US" sz="1400" b="1" i="0" dirty="0">
                <a:solidFill>
                  <a:srgbClr val="111827"/>
                </a:solidFill>
                <a:effectLst/>
                <a:latin typeface="Chivo Mono"/>
              </a:rPr>
              <a:t>P</a:t>
            </a:r>
            <a:r>
              <a:rPr lang="en-US" sz="1400" b="0" i="0" dirty="0">
                <a:solidFill>
                  <a:srgbClr val="000000"/>
                </a:solidFill>
                <a:effectLst/>
                <a:latin typeface="NeueAlteGrotesk"/>
              </a:rPr>
              <a:t> are both matrices calculated during the equation.</a:t>
            </a:r>
          </a:p>
          <a:p>
            <a:pPr marL="742950" lvl="1" indent="-285750" algn="l">
              <a:buFont typeface="Arial" panose="020B0604020202020204" pitchFamily="34" charset="0"/>
              <a:buChar char="•"/>
            </a:pPr>
            <a:r>
              <a:rPr lang="en-US" sz="1400" b="0" i="0" dirty="0">
                <a:solidFill>
                  <a:srgbClr val="000000"/>
                </a:solidFill>
                <a:effectLst/>
                <a:latin typeface="NeueAlteGrotesk"/>
              </a:rPr>
              <a:t>Their dimensions are </a:t>
            </a:r>
            <a:r>
              <a:rPr lang="en-US" sz="1400" b="1" i="0" dirty="0">
                <a:solidFill>
                  <a:srgbClr val="111827"/>
                </a:solidFill>
                <a:effectLst/>
                <a:latin typeface="Chivo Mono"/>
              </a:rPr>
              <a:t>N</a:t>
            </a:r>
            <a:r>
              <a:rPr lang="en-US" sz="1400" b="0" i="0" dirty="0">
                <a:solidFill>
                  <a:srgbClr val="000000"/>
                </a:solidFill>
                <a:effectLst/>
                <a:latin typeface="NeueAlteGrotesk"/>
              </a:rPr>
              <a:t> by </a:t>
            </a:r>
            <a:r>
              <a:rPr lang="en-US" sz="1400" b="1" i="0" dirty="0">
                <a:solidFill>
                  <a:srgbClr val="111827"/>
                </a:solidFill>
                <a:effectLst/>
                <a:latin typeface="Chivo Mono"/>
              </a:rPr>
              <a:t>N</a:t>
            </a:r>
            <a:r>
              <a:rPr lang="en-US" sz="1400" b="0" i="0" dirty="0">
                <a:solidFill>
                  <a:srgbClr val="000000"/>
                </a:solidFill>
                <a:effectLst/>
                <a:latin typeface="NeueAlteGrotesk"/>
              </a:rPr>
              <a:t>, or in our case </a:t>
            </a:r>
            <a:r>
              <a:rPr lang="en-US" sz="1400" b="1" i="0" dirty="0">
                <a:solidFill>
                  <a:srgbClr val="111827"/>
                </a:solidFill>
                <a:effectLst/>
                <a:latin typeface="Chivo Mono"/>
              </a:rPr>
              <a:t>4096x4096</a:t>
            </a:r>
            <a:r>
              <a:rPr lang="en-US" sz="1400" b="0" i="0" dirty="0">
                <a:solidFill>
                  <a:srgbClr val="000000"/>
                </a:solidFill>
                <a:effectLst/>
                <a:latin typeface="NeueAlteGrotesk"/>
              </a:rPr>
              <a:t>.</a:t>
            </a:r>
          </a:p>
          <a:p>
            <a:pPr algn="l">
              <a:buFont typeface="Arial" panose="020B0604020202020204" pitchFamily="34" charset="0"/>
              <a:buChar char="•"/>
            </a:pPr>
            <a:r>
              <a:rPr lang="en-US" sz="1400" b="1" i="0" dirty="0">
                <a:solidFill>
                  <a:srgbClr val="111827"/>
                </a:solidFill>
                <a:effectLst/>
                <a:latin typeface="Chivo Mono"/>
              </a:rPr>
              <a:t>O</a:t>
            </a:r>
            <a:r>
              <a:rPr lang="en-US" sz="1400" b="0" i="0" dirty="0">
                <a:solidFill>
                  <a:srgbClr val="000000"/>
                </a:solidFill>
                <a:effectLst/>
                <a:latin typeface="NeueAlteGrotesk"/>
              </a:rPr>
              <a:t> is the output matrix with the results of the attention calculation.</a:t>
            </a:r>
          </a:p>
          <a:p>
            <a:pPr marL="742950" lvl="1" indent="-285750" algn="l">
              <a:buFont typeface="Arial" panose="020B0604020202020204" pitchFamily="34" charset="0"/>
              <a:buChar char="•"/>
            </a:pPr>
            <a:r>
              <a:rPr lang="en-US" sz="1400" b="1" i="0" dirty="0">
                <a:solidFill>
                  <a:srgbClr val="111827"/>
                </a:solidFill>
                <a:effectLst/>
                <a:latin typeface="Chivo Mono"/>
              </a:rPr>
              <a:t>O</a:t>
            </a:r>
            <a:r>
              <a:rPr lang="en-US" sz="1400" b="0" i="0" dirty="0">
                <a:solidFill>
                  <a:srgbClr val="000000"/>
                </a:solidFill>
                <a:effectLst/>
                <a:latin typeface="NeueAlteGrotesk"/>
              </a:rPr>
              <a:t> is an </a:t>
            </a:r>
            <a:r>
              <a:rPr lang="en-US" sz="1400" b="1" i="0" dirty="0">
                <a:solidFill>
                  <a:srgbClr val="111827"/>
                </a:solidFill>
                <a:effectLst/>
                <a:latin typeface="Chivo Mono"/>
              </a:rPr>
              <a:t>N</a:t>
            </a:r>
            <a:r>
              <a:rPr lang="en-US" sz="1400" b="0" i="0" dirty="0">
                <a:solidFill>
                  <a:srgbClr val="000000"/>
                </a:solidFill>
                <a:effectLst/>
                <a:latin typeface="NeueAlteGrotesk"/>
              </a:rPr>
              <a:t> by d matrix, or in our case </a:t>
            </a:r>
            <a:r>
              <a:rPr lang="en-US" sz="1400" b="1" i="0" dirty="0">
                <a:solidFill>
                  <a:srgbClr val="111827"/>
                </a:solidFill>
                <a:effectLst/>
                <a:latin typeface="Chivo Mono"/>
              </a:rPr>
              <a:t>4096x128</a:t>
            </a:r>
            <a:endParaRPr lang="en-US" sz="1400" b="0" i="0" dirty="0">
              <a:solidFill>
                <a:srgbClr val="000000"/>
              </a:solidFill>
              <a:effectLst/>
              <a:latin typeface="NeueAlteGrotesk"/>
            </a:endParaRPr>
          </a:p>
        </p:txBody>
      </p:sp>
      <p:pic>
        <p:nvPicPr>
          <p:cNvPr id="8" name="Picture 7">
            <a:extLst>
              <a:ext uri="{FF2B5EF4-FFF2-40B4-BE49-F238E27FC236}">
                <a16:creationId xmlns:a16="http://schemas.microsoft.com/office/drawing/2014/main" id="{53C1F6BB-DAF7-B146-7457-ED67410C899D}"/>
              </a:ext>
            </a:extLst>
          </p:cNvPr>
          <p:cNvPicPr>
            <a:picLocks noChangeAspect="1"/>
          </p:cNvPicPr>
          <p:nvPr/>
        </p:nvPicPr>
        <p:blipFill>
          <a:blip r:embed="rId3"/>
          <a:stretch>
            <a:fillRect/>
          </a:stretch>
        </p:blipFill>
        <p:spPr>
          <a:xfrm>
            <a:off x="391632" y="4164856"/>
            <a:ext cx="5167423" cy="1300890"/>
          </a:xfrm>
          <a:prstGeom prst="rect">
            <a:avLst/>
          </a:prstGeom>
        </p:spPr>
      </p:pic>
    </p:spTree>
    <p:extLst>
      <p:ext uri="{BB962C8B-B14F-4D97-AF65-F5344CB8AC3E}">
        <p14:creationId xmlns:p14="http://schemas.microsoft.com/office/powerpoint/2010/main" val="13532039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253D3420-E157-D23B-0A34-81830B866CCA}"/>
              </a:ext>
            </a:extLst>
          </p:cNvPr>
          <p:cNvGraphicFramePr>
            <a:graphicFrameLocks noGrp="1"/>
          </p:cNvGraphicFramePr>
          <p:nvPr>
            <p:ph idx="1"/>
            <p:extLst>
              <p:ext uri="{D42A27DB-BD31-4B8C-83A1-F6EECF244321}">
                <p14:modId xmlns:p14="http://schemas.microsoft.com/office/powerpoint/2010/main" val="450166105"/>
              </p:ext>
            </p:extLst>
          </p:nvPr>
        </p:nvGraphicFramePr>
        <p:xfrm>
          <a:off x="708162" y="1813264"/>
          <a:ext cx="6178964" cy="4400772"/>
        </p:xfrm>
        <a:graphic>
          <a:graphicData uri="http://schemas.openxmlformats.org/drawingml/2006/table">
            <a:tbl>
              <a:tblPr/>
              <a:tblGrid>
                <a:gridCol w="1544741">
                  <a:extLst>
                    <a:ext uri="{9D8B030D-6E8A-4147-A177-3AD203B41FA5}">
                      <a16:colId xmlns:a16="http://schemas.microsoft.com/office/drawing/2014/main" val="570307899"/>
                    </a:ext>
                  </a:extLst>
                </a:gridCol>
                <a:gridCol w="1544741">
                  <a:extLst>
                    <a:ext uri="{9D8B030D-6E8A-4147-A177-3AD203B41FA5}">
                      <a16:colId xmlns:a16="http://schemas.microsoft.com/office/drawing/2014/main" val="2611622678"/>
                    </a:ext>
                  </a:extLst>
                </a:gridCol>
                <a:gridCol w="1544741">
                  <a:extLst>
                    <a:ext uri="{9D8B030D-6E8A-4147-A177-3AD203B41FA5}">
                      <a16:colId xmlns:a16="http://schemas.microsoft.com/office/drawing/2014/main" val="3156524341"/>
                    </a:ext>
                  </a:extLst>
                </a:gridCol>
                <a:gridCol w="1544741">
                  <a:extLst>
                    <a:ext uri="{9D8B030D-6E8A-4147-A177-3AD203B41FA5}">
                      <a16:colId xmlns:a16="http://schemas.microsoft.com/office/drawing/2014/main" val="2020728615"/>
                    </a:ext>
                  </a:extLst>
                </a:gridCol>
              </a:tblGrid>
              <a:tr h="300092">
                <a:tc>
                  <a:txBody>
                    <a:bodyPr/>
                    <a:lstStyle/>
                    <a:p>
                      <a:endParaRPr lang="en-US" sz="1500"/>
                    </a:p>
                  </a:txBody>
                  <a:tcPr marL="75023" marR="75023" marT="37512" marB="37512">
                    <a:lnB w="9525" cap="flat" cmpd="sng" algn="ctr">
                      <a:solidFill>
                        <a:srgbClr val="E5E7EB"/>
                      </a:solidFill>
                      <a:prstDash val="solid"/>
                      <a:round/>
                      <a:headEnd type="none" w="med" len="med"/>
                      <a:tailEnd type="none" w="med" len="med"/>
                    </a:lnB>
                  </a:tcPr>
                </a:tc>
                <a:tc>
                  <a:txBody>
                    <a:bodyPr/>
                    <a:lstStyle/>
                    <a:p>
                      <a:r>
                        <a:rPr lang="en-US" sz="1500" dirty="0"/>
                        <a:t>Load from Mem</a:t>
                      </a:r>
                    </a:p>
                  </a:txBody>
                  <a:tcPr marL="75023" marR="75023" marT="37512" marB="37512">
                    <a:lnB w="9525" cap="flat" cmpd="sng" algn="ctr">
                      <a:solidFill>
                        <a:srgbClr val="E5E7EB"/>
                      </a:solidFill>
                      <a:prstDash val="solid"/>
                      <a:round/>
                      <a:headEnd type="none" w="med" len="med"/>
                      <a:tailEnd type="none" w="med" len="med"/>
                    </a:lnB>
                  </a:tcPr>
                </a:tc>
                <a:tc>
                  <a:txBody>
                    <a:bodyPr/>
                    <a:lstStyle/>
                    <a:p>
                      <a:r>
                        <a:rPr lang="en-US" sz="1500" dirty="0"/>
                        <a:t>Compute</a:t>
                      </a:r>
                    </a:p>
                  </a:txBody>
                  <a:tcPr marL="75023" marR="75023" marT="37512" marB="37512">
                    <a:lnB w="9525" cap="flat" cmpd="sng" algn="ctr">
                      <a:solidFill>
                        <a:srgbClr val="E5E7EB"/>
                      </a:solidFill>
                      <a:prstDash val="solid"/>
                      <a:round/>
                      <a:headEnd type="none" w="med" len="med"/>
                      <a:tailEnd type="none" w="med" len="med"/>
                    </a:lnB>
                  </a:tcPr>
                </a:tc>
                <a:tc>
                  <a:txBody>
                    <a:bodyPr/>
                    <a:lstStyle/>
                    <a:p>
                      <a:r>
                        <a:rPr lang="en-US" sz="1500" dirty="0"/>
                        <a:t>Store to Memory</a:t>
                      </a:r>
                    </a:p>
                  </a:txBody>
                  <a:tcPr marL="75023" marR="75023" marT="37512" marB="37512">
                    <a:lnB w="9525" cap="flat" cmpd="sng" algn="ctr">
                      <a:solidFill>
                        <a:srgbClr val="E5E7EB"/>
                      </a:solidFill>
                      <a:prstDash val="solid"/>
                      <a:round/>
                      <a:headEnd type="none" w="med" len="med"/>
                      <a:tailEnd type="none" w="med" len="med"/>
                    </a:lnB>
                  </a:tcPr>
                </a:tc>
                <a:extLst>
                  <a:ext uri="{0D108BD9-81ED-4DB2-BD59-A6C34878D82A}">
                    <a16:rowId xmlns:a16="http://schemas.microsoft.com/office/drawing/2014/main" val="1020996560"/>
                  </a:ext>
                </a:extLst>
              </a:tr>
              <a:tr h="862765">
                <a:tc>
                  <a:txBody>
                    <a:bodyPr/>
                    <a:lstStyle/>
                    <a:p>
                      <a:pPr algn="l" fontAlgn="base">
                        <a:buNone/>
                      </a:pPr>
                      <a:r>
                        <a:rPr lang="en-US" sz="1500">
                          <a:effectLst/>
                        </a:rPr>
                        <a:t>Line 1:</a:t>
                      </a:r>
                    </a:p>
                  </a:txBody>
                  <a:tcPr marL="187558" marR="187558" marT="93779" marB="93779" anchor="ctr">
                    <a:lnL>
                      <a:noFill/>
                    </a:lnL>
                    <a:lnR w="9525" cap="flat" cmpd="sng" algn="ctr">
                      <a:solidFill>
                        <a:srgbClr val="E5E7EB"/>
                      </a:solidFill>
                      <a:prstDash val="solid"/>
                      <a:round/>
                      <a:headEnd type="none" w="med" len="med"/>
                      <a:tailEnd type="none" w="med" len="med"/>
                    </a:lnR>
                    <a:lnT w="9525" cap="flat" cmpd="sng" algn="ctr">
                      <a:solidFill>
                        <a:srgbClr val="E5E7EB"/>
                      </a:solidFill>
                      <a:prstDash val="solid"/>
                      <a:round/>
                      <a:headEnd type="none" w="med" len="med"/>
                      <a:tailEnd type="none" w="med" len="med"/>
                    </a:lnT>
                    <a:lnB w="9525" cap="flat" cmpd="sng" algn="ctr">
                      <a:solidFill>
                        <a:srgbClr val="E5E7EB"/>
                      </a:solidFill>
                      <a:prstDash val="solid"/>
                      <a:round/>
                      <a:headEnd type="none" w="med" len="med"/>
                      <a:tailEnd type="none" w="med" len="med"/>
                    </a:lnB>
                    <a:solidFill>
                      <a:srgbClr val="FFFFFF"/>
                    </a:solidFill>
                  </a:tcPr>
                </a:tc>
                <a:tc>
                  <a:txBody>
                    <a:bodyPr/>
                    <a:lstStyle/>
                    <a:p>
                      <a:pPr algn="l" fontAlgn="base">
                        <a:buNone/>
                      </a:pPr>
                      <a:r>
                        <a:rPr lang="en-US" sz="1500">
                          <a:effectLst/>
                        </a:rPr>
                        <a:t>size_fp16 * (size_Q + size_K)</a:t>
                      </a:r>
                    </a:p>
                  </a:txBody>
                  <a:tcPr marL="187558" marR="187558" marT="93779" marB="93779" anchor="ctr">
                    <a:lnL w="9525" cap="flat" cmpd="sng" algn="ctr">
                      <a:solidFill>
                        <a:srgbClr val="E5E7EB"/>
                      </a:solidFill>
                      <a:prstDash val="solid"/>
                      <a:round/>
                      <a:headEnd type="none" w="med" len="med"/>
                      <a:tailEnd type="none" w="med" len="med"/>
                    </a:lnL>
                    <a:lnR w="9525" cap="flat" cmpd="sng" algn="ctr">
                      <a:solidFill>
                        <a:srgbClr val="E5E7EB"/>
                      </a:solidFill>
                      <a:prstDash val="solid"/>
                      <a:round/>
                      <a:headEnd type="none" w="med" len="med"/>
                      <a:tailEnd type="none" w="med" len="med"/>
                    </a:lnR>
                    <a:lnT w="9525" cap="flat" cmpd="sng" algn="ctr">
                      <a:solidFill>
                        <a:srgbClr val="E5E7EB"/>
                      </a:solidFill>
                      <a:prstDash val="solid"/>
                      <a:round/>
                      <a:headEnd type="none" w="med" len="med"/>
                      <a:tailEnd type="none" w="med" len="med"/>
                    </a:lnT>
                    <a:lnB w="9525" cap="flat" cmpd="sng" algn="ctr">
                      <a:solidFill>
                        <a:srgbClr val="E5E7EB"/>
                      </a:solidFill>
                      <a:prstDash val="solid"/>
                      <a:round/>
                      <a:headEnd type="none" w="med" len="med"/>
                      <a:tailEnd type="none" w="med" len="med"/>
                    </a:lnB>
                    <a:solidFill>
                      <a:srgbClr val="FFFFFF"/>
                    </a:solidFill>
                  </a:tcPr>
                </a:tc>
                <a:tc>
                  <a:txBody>
                    <a:bodyPr/>
                    <a:lstStyle/>
                    <a:p>
                      <a:pPr algn="l" fontAlgn="base">
                        <a:buNone/>
                      </a:pPr>
                      <a:r>
                        <a:rPr lang="en-US" sz="1500">
                          <a:effectLst/>
                        </a:rPr>
                        <a:t>cost_dot_product_QK * size_S</a:t>
                      </a:r>
                    </a:p>
                  </a:txBody>
                  <a:tcPr marL="187558" marR="187558" marT="93779" marB="93779" anchor="ctr">
                    <a:lnL w="9525" cap="flat" cmpd="sng" algn="ctr">
                      <a:solidFill>
                        <a:srgbClr val="E5E7EB"/>
                      </a:solidFill>
                      <a:prstDash val="solid"/>
                      <a:round/>
                      <a:headEnd type="none" w="med" len="med"/>
                      <a:tailEnd type="none" w="med" len="med"/>
                    </a:lnL>
                    <a:lnR w="9525" cap="flat" cmpd="sng" algn="ctr">
                      <a:solidFill>
                        <a:srgbClr val="E5E7EB"/>
                      </a:solidFill>
                      <a:prstDash val="solid"/>
                      <a:round/>
                      <a:headEnd type="none" w="med" len="med"/>
                      <a:tailEnd type="none" w="med" len="med"/>
                    </a:lnR>
                    <a:lnT w="9525" cap="flat" cmpd="sng" algn="ctr">
                      <a:solidFill>
                        <a:srgbClr val="E5E7EB"/>
                      </a:solidFill>
                      <a:prstDash val="solid"/>
                      <a:round/>
                      <a:headEnd type="none" w="med" len="med"/>
                      <a:tailEnd type="none" w="med" len="med"/>
                    </a:lnT>
                    <a:lnB w="9525" cap="flat" cmpd="sng" algn="ctr">
                      <a:solidFill>
                        <a:srgbClr val="E5E7EB"/>
                      </a:solidFill>
                      <a:prstDash val="solid"/>
                      <a:round/>
                      <a:headEnd type="none" w="med" len="med"/>
                      <a:tailEnd type="none" w="med" len="med"/>
                    </a:lnB>
                    <a:solidFill>
                      <a:srgbClr val="FFFFFF"/>
                    </a:solidFill>
                  </a:tcPr>
                </a:tc>
                <a:tc>
                  <a:txBody>
                    <a:bodyPr/>
                    <a:lstStyle/>
                    <a:p>
                      <a:pPr algn="l" fontAlgn="base">
                        <a:buNone/>
                      </a:pPr>
                      <a:r>
                        <a:rPr lang="en-US" sz="1500">
                          <a:effectLst/>
                        </a:rPr>
                        <a:t>size_fp16 * size_S</a:t>
                      </a:r>
                    </a:p>
                  </a:txBody>
                  <a:tcPr marL="187558" marR="187558" marT="93779" marB="93779" anchor="ctr">
                    <a:lnL w="9525" cap="flat" cmpd="sng" algn="ctr">
                      <a:solidFill>
                        <a:srgbClr val="E5E7EB"/>
                      </a:solidFill>
                      <a:prstDash val="solid"/>
                      <a:round/>
                      <a:headEnd type="none" w="med" len="med"/>
                      <a:tailEnd type="none" w="med" len="med"/>
                    </a:lnL>
                    <a:lnR>
                      <a:noFill/>
                    </a:lnR>
                    <a:lnT w="9525" cap="flat" cmpd="sng" algn="ctr">
                      <a:solidFill>
                        <a:srgbClr val="E5E7EB"/>
                      </a:solidFill>
                      <a:prstDash val="solid"/>
                      <a:round/>
                      <a:headEnd type="none" w="med" len="med"/>
                      <a:tailEnd type="none" w="med" len="med"/>
                    </a:lnT>
                    <a:lnB w="9525" cap="flat" cmpd="sng" algn="ctr">
                      <a:solidFill>
                        <a:srgbClr val="E5E7EB"/>
                      </a:solidFill>
                      <a:prstDash val="solid"/>
                      <a:round/>
                      <a:headEnd type="none" w="med" len="med"/>
                      <a:tailEnd type="none" w="med" len="med"/>
                    </a:lnB>
                    <a:solidFill>
                      <a:srgbClr val="FFFFFF"/>
                    </a:solidFill>
                  </a:tcPr>
                </a:tc>
                <a:extLst>
                  <a:ext uri="{0D108BD9-81ED-4DB2-BD59-A6C34878D82A}">
                    <a16:rowId xmlns:a16="http://schemas.microsoft.com/office/drawing/2014/main" val="3402592478"/>
                  </a:ext>
                </a:extLst>
              </a:tr>
              <a:tr h="637696">
                <a:tc>
                  <a:txBody>
                    <a:bodyPr/>
                    <a:lstStyle/>
                    <a:p>
                      <a:pPr algn="l" fontAlgn="base">
                        <a:buNone/>
                      </a:pPr>
                      <a:endParaRPr lang="en-US" sz="1500">
                        <a:effectLst/>
                      </a:endParaRPr>
                    </a:p>
                  </a:txBody>
                  <a:tcPr marL="187558" marR="187558" marT="93779" marB="93779" anchor="ctr">
                    <a:lnL>
                      <a:noFill/>
                    </a:lnL>
                    <a:lnR w="9525" cap="flat" cmpd="sng" algn="ctr">
                      <a:solidFill>
                        <a:srgbClr val="E5E7EB"/>
                      </a:solidFill>
                      <a:prstDash val="solid"/>
                      <a:round/>
                      <a:headEnd type="none" w="med" len="med"/>
                      <a:tailEnd type="none" w="med" len="med"/>
                    </a:lnR>
                    <a:lnT w="9525" cap="flat" cmpd="sng" algn="ctr">
                      <a:solidFill>
                        <a:srgbClr val="E5E7EB"/>
                      </a:solidFill>
                      <a:prstDash val="solid"/>
                      <a:round/>
                      <a:headEnd type="none" w="med" len="med"/>
                      <a:tailEnd type="none" w="med" len="med"/>
                    </a:lnT>
                    <a:lnB w="9525" cap="flat" cmpd="sng" algn="ctr">
                      <a:solidFill>
                        <a:srgbClr val="E5E7EB"/>
                      </a:solidFill>
                      <a:prstDash val="solid"/>
                      <a:round/>
                      <a:headEnd type="none" w="med" len="med"/>
                      <a:tailEnd type="none" w="med" len="med"/>
                    </a:lnB>
                    <a:solidFill>
                      <a:srgbClr val="FFFFFF"/>
                    </a:solidFill>
                  </a:tcPr>
                </a:tc>
                <a:tc>
                  <a:txBody>
                    <a:bodyPr/>
                    <a:lstStyle/>
                    <a:p>
                      <a:pPr algn="l" fontAlgn="base">
                        <a:buNone/>
                      </a:pPr>
                      <a:r>
                        <a:rPr lang="en-US" sz="1500">
                          <a:effectLst/>
                        </a:rPr>
                        <a:t>= 2 * 2 * (N * d)</a:t>
                      </a:r>
                    </a:p>
                  </a:txBody>
                  <a:tcPr marL="187558" marR="187558" marT="93779" marB="93779" anchor="ctr">
                    <a:lnL w="9525" cap="flat" cmpd="sng" algn="ctr">
                      <a:solidFill>
                        <a:srgbClr val="E5E7EB"/>
                      </a:solidFill>
                      <a:prstDash val="solid"/>
                      <a:round/>
                      <a:headEnd type="none" w="med" len="med"/>
                      <a:tailEnd type="none" w="med" len="med"/>
                    </a:lnL>
                    <a:lnR w="9525" cap="flat" cmpd="sng" algn="ctr">
                      <a:solidFill>
                        <a:srgbClr val="E5E7EB"/>
                      </a:solidFill>
                      <a:prstDash val="solid"/>
                      <a:round/>
                      <a:headEnd type="none" w="med" len="med"/>
                      <a:tailEnd type="none" w="med" len="med"/>
                    </a:lnR>
                    <a:lnT w="9525" cap="flat" cmpd="sng" algn="ctr">
                      <a:solidFill>
                        <a:srgbClr val="E5E7EB"/>
                      </a:solidFill>
                      <a:prstDash val="solid"/>
                      <a:round/>
                      <a:headEnd type="none" w="med" len="med"/>
                      <a:tailEnd type="none" w="med" len="med"/>
                    </a:lnT>
                    <a:lnB w="9525" cap="flat" cmpd="sng" algn="ctr">
                      <a:solidFill>
                        <a:srgbClr val="E5E7EB"/>
                      </a:solidFill>
                      <a:prstDash val="solid"/>
                      <a:round/>
                      <a:headEnd type="none" w="med" len="med"/>
                      <a:tailEnd type="none" w="med" len="med"/>
                    </a:lnB>
                    <a:solidFill>
                      <a:srgbClr val="FFFFFF"/>
                    </a:solidFill>
                  </a:tcPr>
                </a:tc>
                <a:tc>
                  <a:txBody>
                    <a:bodyPr/>
                    <a:lstStyle/>
                    <a:p>
                      <a:pPr algn="l" fontAlgn="base">
                        <a:buNone/>
                      </a:pPr>
                      <a:r>
                        <a:rPr lang="en-US" sz="1500">
                          <a:effectLst/>
                        </a:rPr>
                        <a:t>= (2 * d) * (N * N)</a:t>
                      </a:r>
                    </a:p>
                  </a:txBody>
                  <a:tcPr marL="187558" marR="187558" marT="93779" marB="93779" anchor="ctr">
                    <a:lnL w="9525" cap="flat" cmpd="sng" algn="ctr">
                      <a:solidFill>
                        <a:srgbClr val="E5E7EB"/>
                      </a:solidFill>
                      <a:prstDash val="solid"/>
                      <a:round/>
                      <a:headEnd type="none" w="med" len="med"/>
                      <a:tailEnd type="none" w="med" len="med"/>
                    </a:lnL>
                    <a:lnR w="9525" cap="flat" cmpd="sng" algn="ctr">
                      <a:solidFill>
                        <a:srgbClr val="E5E7EB"/>
                      </a:solidFill>
                      <a:prstDash val="solid"/>
                      <a:round/>
                      <a:headEnd type="none" w="med" len="med"/>
                      <a:tailEnd type="none" w="med" len="med"/>
                    </a:lnR>
                    <a:lnT w="9525" cap="flat" cmpd="sng" algn="ctr">
                      <a:solidFill>
                        <a:srgbClr val="E5E7EB"/>
                      </a:solidFill>
                      <a:prstDash val="solid"/>
                      <a:round/>
                      <a:headEnd type="none" w="med" len="med"/>
                      <a:tailEnd type="none" w="med" len="med"/>
                    </a:lnT>
                    <a:lnB w="9525" cap="flat" cmpd="sng" algn="ctr">
                      <a:solidFill>
                        <a:srgbClr val="E5E7EB"/>
                      </a:solidFill>
                      <a:prstDash val="solid"/>
                      <a:round/>
                      <a:headEnd type="none" w="med" len="med"/>
                      <a:tailEnd type="none" w="med" len="med"/>
                    </a:lnB>
                    <a:solidFill>
                      <a:srgbClr val="FFFFFF"/>
                    </a:solidFill>
                  </a:tcPr>
                </a:tc>
                <a:tc>
                  <a:txBody>
                    <a:bodyPr/>
                    <a:lstStyle/>
                    <a:p>
                      <a:pPr algn="l" fontAlgn="base">
                        <a:buNone/>
                      </a:pPr>
                      <a:r>
                        <a:rPr lang="en-US" sz="1500">
                          <a:effectLst/>
                        </a:rPr>
                        <a:t>= 2 * (N * N)</a:t>
                      </a:r>
                    </a:p>
                  </a:txBody>
                  <a:tcPr marL="187558" marR="187558" marT="93779" marB="93779" anchor="ctr">
                    <a:lnL w="9525" cap="flat" cmpd="sng" algn="ctr">
                      <a:solidFill>
                        <a:srgbClr val="E5E7EB"/>
                      </a:solidFill>
                      <a:prstDash val="solid"/>
                      <a:round/>
                      <a:headEnd type="none" w="med" len="med"/>
                      <a:tailEnd type="none" w="med" len="med"/>
                    </a:lnL>
                    <a:lnR>
                      <a:noFill/>
                    </a:lnR>
                    <a:lnT w="9525" cap="flat" cmpd="sng" algn="ctr">
                      <a:solidFill>
                        <a:srgbClr val="E5E7EB"/>
                      </a:solidFill>
                      <a:prstDash val="solid"/>
                      <a:round/>
                      <a:headEnd type="none" w="med" len="med"/>
                      <a:tailEnd type="none" w="med" len="med"/>
                    </a:lnT>
                    <a:lnB w="9525" cap="flat" cmpd="sng" algn="ctr">
                      <a:solidFill>
                        <a:srgbClr val="E5E7EB"/>
                      </a:solidFill>
                      <a:prstDash val="solid"/>
                      <a:round/>
                      <a:headEnd type="none" w="med" len="med"/>
                      <a:tailEnd type="none" w="med" len="med"/>
                    </a:lnB>
                    <a:solidFill>
                      <a:srgbClr val="FFFFFF"/>
                    </a:solidFill>
                  </a:tcPr>
                </a:tc>
                <a:extLst>
                  <a:ext uri="{0D108BD9-81ED-4DB2-BD59-A6C34878D82A}">
                    <a16:rowId xmlns:a16="http://schemas.microsoft.com/office/drawing/2014/main" val="2779939649"/>
                  </a:ext>
                </a:extLst>
              </a:tr>
              <a:tr h="637696">
                <a:tc>
                  <a:txBody>
                    <a:bodyPr/>
                    <a:lstStyle/>
                    <a:p>
                      <a:pPr algn="l" fontAlgn="base">
                        <a:buNone/>
                      </a:pPr>
                      <a:r>
                        <a:rPr lang="en-US" sz="1500">
                          <a:effectLst/>
                        </a:rPr>
                        <a:t>Line 2:</a:t>
                      </a:r>
                    </a:p>
                  </a:txBody>
                  <a:tcPr marL="187558" marR="187558" marT="93779" marB="93779" anchor="ctr">
                    <a:lnL>
                      <a:noFill/>
                    </a:lnL>
                    <a:lnR w="9525" cap="flat" cmpd="sng" algn="ctr">
                      <a:solidFill>
                        <a:srgbClr val="E5E7EB"/>
                      </a:solidFill>
                      <a:prstDash val="solid"/>
                      <a:round/>
                      <a:headEnd type="none" w="med" len="med"/>
                      <a:tailEnd type="none" w="med" len="med"/>
                    </a:lnR>
                    <a:lnT w="9525" cap="flat" cmpd="sng" algn="ctr">
                      <a:solidFill>
                        <a:srgbClr val="E5E7EB"/>
                      </a:solidFill>
                      <a:prstDash val="solid"/>
                      <a:round/>
                      <a:headEnd type="none" w="med" len="med"/>
                      <a:tailEnd type="none" w="med" len="med"/>
                    </a:lnT>
                    <a:lnB w="9525" cap="flat" cmpd="sng" algn="ctr">
                      <a:solidFill>
                        <a:srgbClr val="E5E7EB"/>
                      </a:solidFill>
                      <a:prstDash val="solid"/>
                      <a:round/>
                      <a:headEnd type="none" w="med" len="med"/>
                      <a:tailEnd type="none" w="med" len="med"/>
                    </a:lnB>
                    <a:solidFill>
                      <a:srgbClr val="FFFFFF"/>
                    </a:solidFill>
                  </a:tcPr>
                </a:tc>
                <a:tc>
                  <a:txBody>
                    <a:bodyPr/>
                    <a:lstStyle/>
                    <a:p>
                      <a:pPr algn="l" fontAlgn="base">
                        <a:buNone/>
                      </a:pPr>
                      <a:r>
                        <a:rPr lang="en-US" sz="1500">
                          <a:effectLst/>
                        </a:rPr>
                        <a:t>size_fp16 * size_S</a:t>
                      </a:r>
                    </a:p>
                  </a:txBody>
                  <a:tcPr marL="187558" marR="187558" marT="93779" marB="93779" anchor="ctr">
                    <a:lnL w="9525" cap="flat" cmpd="sng" algn="ctr">
                      <a:solidFill>
                        <a:srgbClr val="E5E7EB"/>
                      </a:solidFill>
                      <a:prstDash val="solid"/>
                      <a:round/>
                      <a:headEnd type="none" w="med" len="med"/>
                      <a:tailEnd type="none" w="med" len="med"/>
                    </a:lnL>
                    <a:lnR w="9525" cap="flat" cmpd="sng" algn="ctr">
                      <a:solidFill>
                        <a:srgbClr val="E5E7EB"/>
                      </a:solidFill>
                      <a:prstDash val="solid"/>
                      <a:round/>
                      <a:headEnd type="none" w="med" len="med"/>
                      <a:tailEnd type="none" w="med" len="med"/>
                    </a:lnR>
                    <a:lnT w="9525" cap="flat" cmpd="sng" algn="ctr">
                      <a:solidFill>
                        <a:srgbClr val="E5E7EB"/>
                      </a:solidFill>
                      <a:prstDash val="solid"/>
                      <a:round/>
                      <a:headEnd type="none" w="med" len="med"/>
                      <a:tailEnd type="none" w="med" len="med"/>
                    </a:lnT>
                    <a:lnB w="9525" cap="flat" cmpd="sng" algn="ctr">
                      <a:solidFill>
                        <a:srgbClr val="E5E7EB"/>
                      </a:solidFill>
                      <a:prstDash val="solid"/>
                      <a:round/>
                      <a:headEnd type="none" w="med" len="med"/>
                      <a:tailEnd type="none" w="med" len="med"/>
                    </a:lnB>
                    <a:solidFill>
                      <a:srgbClr val="FFFFFF"/>
                    </a:solidFill>
                  </a:tcPr>
                </a:tc>
                <a:tc>
                  <a:txBody>
                    <a:bodyPr/>
                    <a:lstStyle/>
                    <a:p>
                      <a:pPr algn="l" fontAlgn="base">
                        <a:buNone/>
                      </a:pPr>
                      <a:r>
                        <a:rPr lang="en-US" sz="1500">
                          <a:effectLst/>
                        </a:rPr>
                        <a:t>cost_softmax * size_P</a:t>
                      </a:r>
                    </a:p>
                  </a:txBody>
                  <a:tcPr marL="187558" marR="187558" marT="93779" marB="93779" anchor="ctr">
                    <a:lnL w="9525" cap="flat" cmpd="sng" algn="ctr">
                      <a:solidFill>
                        <a:srgbClr val="E5E7EB"/>
                      </a:solidFill>
                      <a:prstDash val="solid"/>
                      <a:round/>
                      <a:headEnd type="none" w="med" len="med"/>
                      <a:tailEnd type="none" w="med" len="med"/>
                    </a:lnL>
                    <a:lnR w="9525" cap="flat" cmpd="sng" algn="ctr">
                      <a:solidFill>
                        <a:srgbClr val="E5E7EB"/>
                      </a:solidFill>
                      <a:prstDash val="solid"/>
                      <a:round/>
                      <a:headEnd type="none" w="med" len="med"/>
                      <a:tailEnd type="none" w="med" len="med"/>
                    </a:lnR>
                    <a:lnT w="9525" cap="flat" cmpd="sng" algn="ctr">
                      <a:solidFill>
                        <a:srgbClr val="E5E7EB"/>
                      </a:solidFill>
                      <a:prstDash val="solid"/>
                      <a:round/>
                      <a:headEnd type="none" w="med" len="med"/>
                      <a:tailEnd type="none" w="med" len="med"/>
                    </a:lnT>
                    <a:lnB w="9525" cap="flat" cmpd="sng" algn="ctr">
                      <a:solidFill>
                        <a:srgbClr val="E5E7EB"/>
                      </a:solidFill>
                      <a:prstDash val="solid"/>
                      <a:round/>
                      <a:headEnd type="none" w="med" len="med"/>
                      <a:tailEnd type="none" w="med" len="med"/>
                    </a:lnB>
                    <a:solidFill>
                      <a:srgbClr val="FFFFFF"/>
                    </a:solidFill>
                  </a:tcPr>
                </a:tc>
                <a:tc>
                  <a:txBody>
                    <a:bodyPr/>
                    <a:lstStyle/>
                    <a:p>
                      <a:pPr algn="l" fontAlgn="base">
                        <a:buNone/>
                      </a:pPr>
                      <a:r>
                        <a:rPr lang="en-US" sz="1500">
                          <a:effectLst/>
                        </a:rPr>
                        <a:t>size_fp16 * size_P</a:t>
                      </a:r>
                    </a:p>
                  </a:txBody>
                  <a:tcPr marL="187558" marR="187558" marT="93779" marB="93779" anchor="ctr">
                    <a:lnL w="9525" cap="flat" cmpd="sng" algn="ctr">
                      <a:solidFill>
                        <a:srgbClr val="E5E7EB"/>
                      </a:solidFill>
                      <a:prstDash val="solid"/>
                      <a:round/>
                      <a:headEnd type="none" w="med" len="med"/>
                      <a:tailEnd type="none" w="med" len="med"/>
                    </a:lnL>
                    <a:lnR>
                      <a:noFill/>
                    </a:lnR>
                    <a:lnT w="9525" cap="flat" cmpd="sng" algn="ctr">
                      <a:solidFill>
                        <a:srgbClr val="E5E7EB"/>
                      </a:solidFill>
                      <a:prstDash val="solid"/>
                      <a:round/>
                      <a:headEnd type="none" w="med" len="med"/>
                      <a:tailEnd type="none" w="med" len="med"/>
                    </a:lnT>
                    <a:lnB w="9525" cap="flat" cmpd="sng" algn="ctr">
                      <a:solidFill>
                        <a:srgbClr val="E5E7EB"/>
                      </a:solidFill>
                      <a:prstDash val="solid"/>
                      <a:round/>
                      <a:headEnd type="none" w="med" len="med"/>
                      <a:tailEnd type="none" w="med" len="med"/>
                    </a:lnB>
                    <a:solidFill>
                      <a:srgbClr val="FFFFFF"/>
                    </a:solidFill>
                  </a:tcPr>
                </a:tc>
                <a:extLst>
                  <a:ext uri="{0D108BD9-81ED-4DB2-BD59-A6C34878D82A}">
                    <a16:rowId xmlns:a16="http://schemas.microsoft.com/office/drawing/2014/main" val="1457033353"/>
                  </a:ext>
                </a:extLst>
              </a:tr>
              <a:tr h="412627">
                <a:tc>
                  <a:txBody>
                    <a:bodyPr/>
                    <a:lstStyle/>
                    <a:p>
                      <a:pPr algn="l" fontAlgn="base">
                        <a:buNone/>
                      </a:pPr>
                      <a:endParaRPr lang="en-US" sz="1500">
                        <a:effectLst/>
                      </a:endParaRPr>
                    </a:p>
                  </a:txBody>
                  <a:tcPr marL="187558" marR="187558" marT="93779" marB="93779" anchor="ctr">
                    <a:lnL>
                      <a:noFill/>
                    </a:lnL>
                    <a:lnR w="9525" cap="flat" cmpd="sng" algn="ctr">
                      <a:solidFill>
                        <a:srgbClr val="E5E7EB"/>
                      </a:solidFill>
                      <a:prstDash val="solid"/>
                      <a:round/>
                      <a:headEnd type="none" w="med" len="med"/>
                      <a:tailEnd type="none" w="med" len="med"/>
                    </a:lnR>
                    <a:lnT w="9525" cap="flat" cmpd="sng" algn="ctr">
                      <a:solidFill>
                        <a:srgbClr val="E5E7EB"/>
                      </a:solidFill>
                      <a:prstDash val="solid"/>
                      <a:round/>
                      <a:headEnd type="none" w="med" len="med"/>
                      <a:tailEnd type="none" w="med" len="med"/>
                    </a:lnT>
                    <a:lnB w="9525" cap="flat" cmpd="sng" algn="ctr">
                      <a:solidFill>
                        <a:srgbClr val="E5E7EB"/>
                      </a:solidFill>
                      <a:prstDash val="solid"/>
                      <a:round/>
                      <a:headEnd type="none" w="med" len="med"/>
                      <a:tailEnd type="none" w="med" len="med"/>
                    </a:lnB>
                    <a:solidFill>
                      <a:srgbClr val="FFFFFF"/>
                    </a:solidFill>
                  </a:tcPr>
                </a:tc>
                <a:tc>
                  <a:txBody>
                    <a:bodyPr/>
                    <a:lstStyle/>
                    <a:p>
                      <a:pPr algn="l" fontAlgn="base">
                        <a:buNone/>
                      </a:pPr>
                      <a:r>
                        <a:rPr lang="en-US" sz="1500">
                          <a:effectLst/>
                        </a:rPr>
                        <a:t>= 2 * (N * N)</a:t>
                      </a:r>
                    </a:p>
                  </a:txBody>
                  <a:tcPr marL="187558" marR="187558" marT="93779" marB="93779" anchor="ctr">
                    <a:lnL w="9525" cap="flat" cmpd="sng" algn="ctr">
                      <a:solidFill>
                        <a:srgbClr val="E5E7EB"/>
                      </a:solidFill>
                      <a:prstDash val="solid"/>
                      <a:round/>
                      <a:headEnd type="none" w="med" len="med"/>
                      <a:tailEnd type="none" w="med" len="med"/>
                    </a:lnL>
                    <a:lnR w="9525" cap="flat" cmpd="sng" algn="ctr">
                      <a:solidFill>
                        <a:srgbClr val="E5E7EB"/>
                      </a:solidFill>
                      <a:prstDash val="solid"/>
                      <a:round/>
                      <a:headEnd type="none" w="med" len="med"/>
                      <a:tailEnd type="none" w="med" len="med"/>
                    </a:lnR>
                    <a:lnT w="9525" cap="flat" cmpd="sng" algn="ctr">
                      <a:solidFill>
                        <a:srgbClr val="E5E7EB"/>
                      </a:solidFill>
                      <a:prstDash val="solid"/>
                      <a:round/>
                      <a:headEnd type="none" w="med" len="med"/>
                      <a:tailEnd type="none" w="med" len="med"/>
                    </a:lnT>
                    <a:lnB w="9525" cap="flat" cmpd="sng" algn="ctr">
                      <a:solidFill>
                        <a:srgbClr val="E5E7EB"/>
                      </a:solidFill>
                      <a:prstDash val="solid"/>
                      <a:round/>
                      <a:headEnd type="none" w="med" len="med"/>
                      <a:tailEnd type="none" w="med" len="med"/>
                    </a:lnB>
                    <a:solidFill>
                      <a:srgbClr val="FFFFFF"/>
                    </a:solidFill>
                  </a:tcPr>
                </a:tc>
                <a:tc>
                  <a:txBody>
                    <a:bodyPr/>
                    <a:lstStyle/>
                    <a:p>
                      <a:pPr algn="l" fontAlgn="base">
                        <a:buNone/>
                      </a:pPr>
                      <a:r>
                        <a:rPr lang="en-US" sz="1500">
                          <a:effectLst/>
                        </a:rPr>
                        <a:t>= 3 * (N * N)</a:t>
                      </a:r>
                    </a:p>
                  </a:txBody>
                  <a:tcPr marL="187558" marR="187558" marT="93779" marB="93779" anchor="ctr">
                    <a:lnL w="9525" cap="flat" cmpd="sng" algn="ctr">
                      <a:solidFill>
                        <a:srgbClr val="E5E7EB"/>
                      </a:solidFill>
                      <a:prstDash val="solid"/>
                      <a:round/>
                      <a:headEnd type="none" w="med" len="med"/>
                      <a:tailEnd type="none" w="med" len="med"/>
                    </a:lnL>
                    <a:lnR w="9525" cap="flat" cmpd="sng" algn="ctr">
                      <a:solidFill>
                        <a:srgbClr val="E5E7EB"/>
                      </a:solidFill>
                      <a:prstDash val="solid"/>
                      <a:round/>
                      <a:headEnd type="none" w="med" len="med"/>
                      <a:tailEnd type="none" w="med" len="med"/>
                    </a:lnR>
                    <a:lnT w="9525" cap="flat" cmpd="sng" algn="ctr">
                      <a:solidFill>
                        <a:srgbClr val="E5E7EB"/>
                      </a:solidFill>
                      <a:prstDash val="solid"/>
                      <a:round/>
                      <a:headEnd type="none" w="med" len="med"/>
                      <a:tailEnd type="none" w="med" len="med"/>
                    </a:lnT>
                    <a:lnB w="9525" cap="flat" cmpd="sng" algn="ctr">
                      <a:solidFill>
                        <a:srgbClr val="E5E7EB"/>
                      </a:solidFill>
                      <a:prstDash val="solid"/>
                      <a:round/>
                      <a:headEnd type="none" w="med" len="med"/>
                      <a:tailEnd type="none" w="med" len="med"/>
                    </a:lnB>
                    <a:solidFill>
                      <a:srgbClr val="FFFFFF"/>
                    </a:solidFill>
                  </a:tcPr>
                </a:tc>
                <a:tc>
                  <a:txBody>
                    <a:bodyPr/>
                    <a:lstStyle/>
                    <a:p>
                      <a:pPr algn="l" fontAlgn="base">
                        <a:buNone/>
                      </a:pPr>
                      <a:r>
                        <a:rPr lang="en-US" sz="1500">
                          <a:effectLst/>
                        </a:rPr>
                        <a:t>= 2 * (N * N)</a:t>
                      </a:r>
                    </a:p>
                  </a:txBody>
                  <a:tcPr marL="187558" marR="187558" marT="93779" marB="93779" anchor="ctr">
                    <a:lnL w="9525" cap="flat" cmpd="sng" algn="ctr">
                      <a:solidFill>
                        <a:srgbClr val="E5E7EB"/>
                      </a:solidFill>
                      <a:prstDash val="solid"/>
                      <a:round/>
                      <a:headEnd type="none" w="med" len="med"/>
                      <a:tailEnd type="none" w="med" len="med"/>
                    </a:lnL>
                    <a:lnR>
                      <a:noFill/>
                    </a:lnR>
                    <a:lnT w="9525" cap="flat" cmpd="sng" algn="ctr">
                      <a:solidFill>
                        <a:srgbClr val="E5E7EB"/>
                      </a:solidFill>
                      <a:prstDash val="solid"/>
                      <a:round/>
                      <a:headEnd type="none" w="med" len="med"/>
                      <a:tailEnd type="none" w="med" len="med"/>
                    </a:lnT>
                    <a:lnB w="9525" cap="flat" cmpd="sng" algn="ctr">
                      <a:solidFill>
                        <a:srgbClr val="E5E7EB"/>
                      </a:solidFill>
                      <a:prstDash val="solid"/>
                      <a:round/>
                      <a:headEnd type="none" w="med" len="med"/>
                      <a:tailEnd type="none" w="med" len="med"/>
                    </a:lnB>
                    <a:solidFill>
                      <a:srgbClr val="FFFFFF"/>
                    </a:solidFill>
                  </a:tcPr>
                </a:tc>
                <a:extLst>
                  <a:ext uri="{0D108BD9-81ED-4DB2-BD59-A6C34878D82A}">
                    <a16:rowId xmlns:a16="http://schemas.microsoft.com/office/drawing/2014/main" val="3008777762"/>
                  </a:ext>
                </a:extLst>
              </a:tr>
              <a:tr h="862765">
                <a:tc>
                  <a:txBody>
                    <a:bodyPr/>
                    <a:lstStyle/>
                    <a:p>
                      <a:pPr algn="l" fontAlgn="base">
                        <a:buNone/>
                      </a:pPr>
                      <a:r>
                        <a:rPr lang="en-US" sz="1500">
                          <a:effectLst/>
                        </a:rPr>
                        <a:t>Line 3:</a:t>
                      </a:r>
                    </a:p>
                  </a:txBody>
                  <a:tcPr marL="187558" marR="187558" marT="93779" marB="93779" anchor="ctr">
                    <a:lnL>
                      <a:noFill/>
                    </a:lnL>
                    <a:lnR w="9525" cap="flat" cmpd="sng" algn="ctr">
                      <a:solidFill>
                        <a:srgbClr val="E5E7EB"/>
                      </a:solidFill>
                      <a:prstDash val="solid"/>
                      <a:round/>
                      <a:headEnd type="none" w="med" len="med"/>
                      <a:tailEnd type="none" w="med" len="med"/>
                    </a:lnR>
                    <a:lnT w="9525" cap="flat" cmpd="sng" algn="ctr">
                      <a:solidFill>
                        <a:srgbClr val="E5E7EB"/>
                      </a:solidFill>
                      <a:prstDash val="solid"/>
                      <a:round/>
                      <a:headEnd type="none" w="med" len="med"/>
                      <a:tailEnd type="none" w="med" len="med"/>
                    </a:lnT>
                    <a:lnB w="9525" cap="flat" cmpd="sng" algn="ctr">
                      <a:solidFill>
                        <a:srgbClr val="E5E7EB"/>
                      </a:solidFill>
                      <a:prstDash val="solid"/>
                      <a:round/>
                      <a:headEnd type="none" w="med" len="med"/>
                      <a:tailEnd type="none" w="med" len="med"/>
                    </a:lnB>
                    <a:solidFill>
                      <a:srgbClr val="FFFFFF"/>
                    </a:solidFill>
                  </a:tcPr>
                </a:tc>
                <a:tc>
                  <a:txBody>
                    <a:bodyPr/>
                    <a:lstStyle/>
                    <a:p>
                      <a:pPr algn="l" fontAlgn="base">
                        <a:buNone/>
                      </a:pPr>
                      <a:r>
                        <a:rPr lang="en-US" sz="1500">
                          <a:effectLst/>
                        </a:rPr>
                        <a:t>size_fp16 * (size_P + size_V)</a:t>
                      </a:r>
                    </a:p>
                  </a:txBody>
                  <a:tcPr marL="187558" marR="187558" marT="93779" marB="93779" anchor="ctr">
                    <a:lnL w="9525" cap="flat" cmpd="sng" algn="ctr">
                      <a:solidFill>
                        <a:srgbClr val="E5E7EB"/>
                      </a:solidFill>
                      <a:prstDash val="solid"/>
                      <a:round/>
                      <a:headEnd type="none" w="med" len="med"/>
                      <a:tailEnd type="none" w="med" len="med"/>
                    </a:lnL>
                    <a:lnR w="9525" cap="flat" cmpd="sng" algn="ctr">
                      <a:solidFill>
                        <a:srgbClr val="E5E7EB"/>
                      </a:solidFill>
                      <a:prstDash val="solid"/>
                      <a:round/>
                      <a:headEnd type="none" w="med" len="med"/>
                      <a:tailEnd type="none" w="med" len="med"/>
                    </a:lnR>
                    <a:lnT w="9525" cap="flat" cmpd="sng" algn="ctr">
                      <a:solidFill>
                        <a:srgbClr val="E5E7EB"/>
                      </a:solidFill>
                      <a:prstDash val="solid"/>
                      <a:round/>
                      <a:headEnd type="none" w="med" len="med"/>
                      <a:tailEnd type="none" w="med" len="med"/>
                    </a:lnT>
                    <a:lnB w="9525" cap="flat" cmpd="sng" algn="ctr">
                      <a:solidFill>
                        <a:srgbClr val="E5E7EB"/>
                      </a:solidFill>
                      <a:prstDash val="solid"/>
                      <a:round/>
                      <a:headEnd type="none" w="med" len="med"/>
                      <a:tailEnd type="none" w="med" len="med"/>
                    </a:lnB>
                    <a:solidFill>
                      <a:srgbClr val="FFFFFF"/>
                    </a:solidFill>
                  </a:tcPr>
                </a:tc>
                <a:tc>
                  <a:txBody>
                    <a:bodyPr/>
                    <a:lstStyle/>
                    <a:p>
                      <a:pPr algn="l" fontAlgn="base">
                        <a:buNone/>
                      </a:pPr>
                      <a:r>
                        <a:rPr lang="en-US" sz="1500">
                          <a:effectLst/>
                        </a:rPr>
                        <a:t>cost_dot_product_PV * size_O</a:t>
                      </a:r>
                    </a:p>
                  </a:txBody>
                  <a:tcPr marL="187558" marR="187558" marT="93779" marB="93779" anchor="ctr">
                    <a:lnL w="9525" cap="flat" cmpd="sng" algn="ctr">
                      <a:solidFill>
                        <a:srgbClr val="E5E7EB"/>
                      </a:solidFill>
                      <a:prstDash val="solid"/>
                      <a:round/>
                      <a:headEnd type="none" w="med" len="med"/>
                      <a:tailEnd type="none" w="med" len="med"/>
                    </a:lnL>
                    <a:lnR w="9525" cap="flat" cmpd="sng" algn="ctr">
                      <a:solidFill>
                        <a:srgbClr val="E5E7EB"/>
                      </a:solidFill>
                      <a:prstDash val="solid"/>
                      <a:round/>
                      <a:headEnd type="none" w="med" len="med"/>
                      <a:tailEnd type="none" w="med" len="med"/>
                    </a:lnR>
                    <a:lnT w="9525" cap="flat" cmpd="sng" algn="ctr">
                      <a:solidFill>
                        <a:srgbClr val="E5E7EB"/>
                      </a:solidFill>
                      <a:prstDash val="solid"/>
                      <a:round/>
                      <a:headEnd type="none" w="med" len="med"/>
                      <a:tailEnd type="none" w="med" len="med"/>
                    </a:lnT>
                    <a:lnB w="9525" cap="flat" cmpd="sng" algn="ctr">
                      <a:solidFill>
                        <a:srgbClr val="E5E7EB"/>
                      </a:solidFill>
                      <a:prstDash val="solid"/>
                      <a:round/>
                      <a:headEnd type="none" w="med" len="med"/>
                      <a:tailEnd type="none" w="med" len="med"/>
                    </a:lnB>
                    <a:solidFill>
                      <a:srgbClr val="FFFFFF"/>
                    </a:solidFill>
                  </a:tcPr>
                </a:tc>
                <a:tc>
                  <a:txBody>
                    <a:bodyPr/>
                    <a:lstStyle/>
                    <a:p>
                      <a:pPr algn="l" fontAlgn="base">
                        <a:buNone/>
                      </a:pPr>
                      <a:r>
                        <a:rPr lang="en-US" sz="1500">
                          <a:effectLst/>
                        </a:rPr>
                        <a:t>size_fp16 * size_O</a:t>
                      </a:r>
                    </a:p>
                  </a:txBody>
                  <a:tcPr marL="187558" marR="187558" marT="93779" marB="93779" anchor="ctr">
                    <a:lnL w="9525" cap="flat" cmpd="sng" algn="ctr">
                      <a:solidFill>
                        <a:srgbClr val="E5E7EB"/>
                      </a:solidFill>
                      <a:prstDash val="solid"/>
                      <a:round/>
                      <a:headEnd type="none" w="med" len="med"/>
                      <a:tailEnd type="none" w="med" len="med"/>
                    </a:lnL>
                    <a:lnR>
                      <a:noFill/>
                    </a:lnR>
                    <a:lnT w="9525" cap="flat" cmpd="sng" algn="ctr">
                      <a:solidFill>
                        <a:srgbClr val="E5E7EB"/>
                      </a:solidFill>
                      <a:prstDash val="solid"/>
                      <a:round/>
                      <a:headEnd type="none" w="med" len="med"/>
                      <a:tailEnd type="none" w="med" len="med"/>
                    </a:lnT>
                    <a:lnB w="9525" cap="flat" cmpd="sng" algn="ctr">
                      <a:solidFill>
                        <a:srgbClr val="E5E7EB"/>
                      </a:solidFill>
                      <a:prstDash val="solid"/>
                      <a:round/>
                      <a:headEnd type="none" w="med" len="med"/>
                      <a:tailEnd type="none" w="med" len="med"/>
                    </a:lnB>
                    <a:solidFill>
                      <a:srgbClr val="FFFFFF"/>
                    </a:solidFill>
                  </a:tcPr>
                </a:tc>
                <a:extLst>
                  <a:ext uri="{0D108BD9-81ED-4DB2-BD59-A6C34878D82A}">
                    <a16:rowId xmlns:a16="http://schemas.microsoft.com/office/drawing/2014/main" val="2258945096"/>
                  </a:ext>
                </a:extLst>
              </a:tr>
              <a:tr h="637696">
                <a:tc>
                  <a:txBody>
                    <a:bodyPr/>
                    <a:lstStyle/>
                    <a:p>
                      <a:pPr algn="l" fontAlgn="base">
                        <a:buNone/>
                      </a:pPr>
                      <a:endParaRPr lang="en-US" sz="1500">
                        <a:effectLst/>
                      </a:endParaRPr>
                    </a:p>
                  </a:txBody>
                  <a:tcPr marL="187558" marR="187558" marT="93779" marB="93779" anchor="ctr">
                    <a:lnL>
                      <a:noFill/>
                    </a:lnL>
                    <a:lnR w="9525" cap="flat" cmpd="sng" algn="ctr">
                      <a:solidFill>
                        <a:srgbClr val="E5E7EB"/>
                      </a:solidFill>
                      <a:prstDash val="solid"/>
                      <a:round/>
                      <a:headEnd type="none" w="med" len="med"/>
                      <a:tailEnd type="none" w="med" len="med"/>
                    </a:lnR>
                    <a:lnT w="9525" cap="flat" cmpd="sng" algn="ctr">
                      <a:solidFill>
                        <a:srgbClr val="E5E7EB"/>
                      </a:solidFill>
                      <a:prstDash val="solid"/>
                      <a:round/>
                      <a:headEnd type="none" w="med" len="med"/>
                      <a:tailEnd type="none" w="med" len="med"/>
                    </a:lnT>
                    <a:lnB>
                      <a:noFill/>
                    </a:lnB>
                    <a:solidFill>
                      <a:srgbClr val="FFFFFF"/>
                    </a:solidFill>
                  </a:tcPr>
                </a:tc>
                <a:tc>
                  <a:txBody>
                    <a:bodyPr/>
                    <a:lstStyle/>
                    <a:p>
                      <a:pPr algn="l" fontAlgn="base">
                        <a:buNone/>
                      </a:pPr>
                      <a:r>
                        <a:rPr lang="en-US" sz="1500">
                          <a:effectLst/>
                        </a:rPr>
                        <a:t>= 2 * ((N*N) + (N * d))</a:t>
                      </a:r>
                    </a:p>
                  </a:txBody>
                  <a:tcPr marL="187558" marR="187558" marT="93779" marB="93779" anchor="ctr">
                    <a:lnL w="9525" cap="flat" cmpd="sng" algn="ctr">
                      <a:solidFill>
                        <a:srgbClr val="E5E7EB"/>
                      </a:solidFill>
                      <a:prstDash val="solid"/>
                      <a:round/>
                      <a:headEnd type="none" w="med" len="med"/>
                      <a:tailEnd type="none" w="med" len="med"/>
                    </a:lnL>
                    <a:lnR w="9525" cap="flat" cmpd="sng" algn="ctr">
                      <a:solidFill>
                        <a:srgbClr val="E5E7EB"/>
                      </a:solidFill>
                      <a:prstDash val="solid"/>
                      <a:round/>
                      <a:headEnd type="none" w="med" len="med"/>
                      <a:tailEnd type="none" w="med" len="med"/>
                    </a:lnR>
                    <a:lnT w="9525" cap="flat" cmpd="sng" algn="ctr">
                      <a:solidFill>
                        <a:srgbClr val="E5E7EB"/>
                      </a:solidFill>
                      <a:prstDash val="solid"/>
                      <a:round/>
                      <a:headEnd type="none" w="med" len="med"/>
                      <a:tailEnd type="none" w="med" len="med"/>
                    </a:lnT>
                    <a:lnB>
                      <a:noFill/>
                    </a:lnB>
                    <a:solidFill>
                      <a:srgbClr val="FFFFFF"/>
                    </a:solidFill>
                  </a:tcPr>
                </a:tc>
                <a:tc>
                  <a:txBody>
                    <a:bodyPr/>
                    <a:lstStyle/>
                    <a:p>
                      <a:pPr algn="l" fontAlgn="base">
                        <a:buNone/>
                      </a:pPr>
                      <a:r>
                        <a:rPr lang="en-US" sz="1500">
                          <a:effectLst/>
                        </a:rPr>
                        <a:t>= (2 * N) * (N * d)</a:t>
                      </a:r>
                    </a:p>
                  </a:txBody>
                  <a:tcPr marL="187558" marR="187558" marT="93779" marB="93779" anchor="ctr">
                    <a:lnL w="9525" cap="flat" cmpd="sng" algn="ctr">
                      <a:solidFill>
                        <a:srgbClr val="E5E7EB"/>
                      </a:solidFill>
                      <a:prstDash val="solid"/>
                      <a:round/>
                      <a:headEnd type="none" w="med" len="med"/>
                      <a:tailEnd type="none" w="med" len="med"/>
                    </a:lnL>
                    <a:lnR w="9525" cap="flat" cmpd="sng" algn="ctr">
                      <a:solidFill>
                        <a:srgbClr val="E5E7EB"/>
                      </a:solidFill>
                      <a:prstDash val="solid"/>
                      <a:round/>
                      <a:headEnd type="none" w="med" len="med"/>
                      <a:tailEnd type="none" w="med" len="med"/>
                    </a:lnR>
                    <a:lnT w="9525" cap="flat" cmpd="sng" algn="ctr">
                      <a:solidFill>
                        <a:srgbClr val="E5E7EB"/>
                      </a:solidFill>
                      <a:prstDash val="solid"/>
                      <a:round/>
                      <a:headEnd type="none" w="med" len="med"/>
                      <a:tailEnd type="none" w="med" len="med"/>
                    </a:lnT>
                    <a:lnB>
                      <a:noFill/>
                    </a:lnB>
                    <a:solidFill>
                      <a:srgbClr val="FFFFFF"/>
                    </a:solidFill>
                  </a:tcPr>
                </a:tc>
                <a:tc>
                  <a:txBody>
                    <a:bodyPr/>
                    <a:lstStyle/>
                    <a:p>
                      <a:pPr algn="l" fontAlgn="base">
                        <a:buNone/>
                      </a:pPr>
                      <a:r>
                        <a:rPr lang="en-US" sz="1500" dirty="0">
                          <a:effectLst/>
                        </a:rPr>
                        <a:t>= 2 * (N * d)</a:t>
                      </a:r>
                    </a:p>
                  </a:txBody>
                  <a:tcPr marL="187558" marR="187558" marT="93779" marB="93779" anchor="ctr">
                    <a:lnL w="9525" cap="flat" cmpd="sng" algn="ctr">
                      <a:solidFill>
                        <a:srgbClr val="E5E7EB"/>
                      </a:solidFill>
                      <a:prstDash val="solid"/>
                      <a:round/>
                      <a:headEnd type="none" w="med" len="med"/>
                      <a:tailEnd type="none" w="med" len="med"/>
                    </a:lnL>
                    <a:lnR>
                      <a:noFill/>
                    </a:lnR>
                    <a:lnT w="9525" cap="flat" cmpd="sng" algn="ctr">
                      <a:solidFill>
                        <a:srgbClr val="E5E7EB"/>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391311682"/>
                  </a:ext>
                </a:extLst>
              </a:tr>
            </a:tbl>
          </a:graphicData>
        </a:graphic>
      </p:graphicFrame>
      <p:sp>
        <p:nvSpPr>
          <p:cNvPr id="5" name="TextBox 4">
            <a:extLst>
              <a:ext uri="{FF2B5EF4-FFF2-40B4-BE49-F238E27FC236}">
                <a16:creationId xmlns:a16="http://schemas.microsoft.com/office/drawing/2014/main" id="{652A76A6-AC1C-DAEB-B7E2-D50D871F607E}"/>
              </a:ext>
            </a:extLst>
          </p:cNvPr>
          <p:cNvSpPr txBox="1"/>
          <p:nvPr/>
        </p:nvSpPr>
        <p:spPr>
          <a:xfrm>
            <a:off x="7216346" y="1813264"/>
            <a:ext cx="3938899" cy="1754326"/>
          </a:xfrm>
          <a:prstGeom prst="rect">
            <a:avLst/>
          </a:prstGeom>
          <a:noFill/>
        </p:spPr>
        <p:txBody>
          <a:bodyPr wrap="none" rtlCol="0">
            <a:spAutoFit/>
          </a:bodyPr>
          <a:lstStyle/>
          <a:p>
            <a:r>
              <a:rPr lang="en-US" b="1" dirty="0" err="1"/>
              <a:t>total_memory_movement_in_bytes</a:t>
            </a:r>
            <a:r>
              <a:rPr lang="en-US" dirty="0"/>
              <a:t>:</a:t>
            </a:r>
          </a:p>
          <a:p>
            <a:r>
              <a:rPr lang="en-US" dirty="0"/>
              <a:t>    = (2 * 2 * (N * d)) + (2 * (N * N)) + </a:t>
            </a:r>
          </a:p>
          <a:p>
            <a:r>
              <a:rPr lang="en-US" dirty="0"/>
              <a:t>        (2 * ((N*N) + (N * d))) + (2 * (N * N)) </a:t>
            </a:r>
          </a:p>
          <a:p>
            <a:r>
              <a:rPr lang="en-US" dirty="0"/>
              <a:t>       + (2 * (N * N)) + (2 * (N * d))</a:t>
            </a:r>
          </a:p>
          <a:p>
            <a:r>
              <a:rPr lang="en-US" dirty="0"/>
              <a:t>    = 8N^2 + 8Nd bytes</a:t>
            </a:r>
          </a:p>
          <a:p>
            <a:endParaRPr lang="en-US" dirty="0"/>
          </a:p>
        </p:txBody>
      </p:sp>
      <p:sp>
        <p:nvSpPr>
          <p:cNvPr id="6" name="TextBox 5">
            <a:extLst>
              <a:ext uri="{FF2B5EF4-FFF2-40B4-BE49-F238E27FC236}">
                <a16:creationId xmlns:a16="http://schemas.microsoft.com/office/drawing/2014/main" id="{4D0C50CF-90A7-D6C3-EEC9-401BFA672E36}"/>
              </a:ext>
            </a:extLst>
          </p:cNvPr>
          <p:cNvSpPr txBox="1"/>
          <p:nvPr/>
        </p:nvSpPr>
        <p:spPr>
          <a:xfrm>
            <a:off x="7216346" y="3567590"/>
            <a:ext cx="4186467" cy="1477328"/>
          </a:xfrm>
          <a:prstGeom prst="rect">
            <a:avLst/>
          </a:prstGeom>
          <a:noFill/>
        </p:spPr>
        <p:txBody>
          <a:bodyPr wrap="none" rtlCol="0">
            <a:spAutoFit/>
          </a:bodyPr>
          <a:lstStyle/>
          <a:p>
            <a:r>
              <a:rPr lang="en-US" b="1" dirty="0" err="1"/>
              <a:t>total_compute_in_floating_point_ops</a:t>
            </a:r>
            <a:r>
              <a:rPr lang="en-US" dirty="0"/>
              <a:t>: </a:t>
            </a:r>
          </a:p>
          <a:p>
            <a:r>
              <a:rPr lang="en-US" dirty="0"/>
              <a:t>    = ((2 * d) * (N * N)) +</a:t>
            </a:r>
          </a:p>
          <a:p>
            <a:r>
              <a:rPr lang="en-US" dirty="0"/>
              <a:t>         (3 * (N * N)) + ((2 * N) * (N * d))</a:t>
            </a:r>
          </a:p>
          <a:p>
            <a:r>
              <a:rPr lang="en-US" dirty="0"/>
              <a:t>    = 4(N^2)d + 3N^2 ops</a:t>
            </a:r>
          </a:p>
          <a:p>
            <a:endParaRPr lang="en-US" dirty="0"/>
          </a:p>
        </p:txBody>
      </p:sp>
      <p:sp>
        <p:nvSpPr>
          <p:cNvPr id="7" name="TextBox 6">
            <a:extLst>
              <a:ext uri="{FF2B5EF4-FFF2-40B4-BE49-F238E27FC236}">
                <a16:creationId xmlns:a16="http://schemas.microsoft.com/office/drawing/2014/main" id="{DD40F4DB-E9D1-39F9-C831-7770C35BB135}"/>
              </a:ext>
            </a:extLst>
          </p:cNvPr>
          <p:cNvSpPr txBox="1"/>
          <p:nvPr/>
        </p:nvSpPr>
        <p:spPr>
          <a:xfrm>
            <a:off x="7216346" y="4880920"/>
            <a:ext cx="4684424" cy="1477328"/>
          </a:xfrm>
          <a:prstGeom prst="rect">
            <a:avLst/>
          </a:prstGeom>
          <a:noFill/>
        </p:spPr>
        <p:txBody>
          <a:bodyPr wrap="none" rtlCol="0">
            <a:spAutoFit/>
          </a:bodyPr>
          <a:lstStyle/>
          <a:p>
            <a:r>
              <a:rPr lang="en-US" dirty="0" err="1"/>
              <a:t>ar</a:t>
            </a:r>
            <a:r>
              <a:rPr lang="en-US" b="1" dirty="0" err="1"/>
              <a:t>ithmetic_intensity_llama</a:t>
            </a:r>
            <a:r>
              <a:rPr lang="en-US" b="1" dirty="0"/>
              <a:t> </a:t>
            </a:r>
          </a:p>
          <a:p>
            <a:r>
              <a:rPr lang="en-US" dirty="0"/>
              <a:t>    ~= total compute / total memory movement</a:t>
            </a:r>
          </a:p>
          <a:p>
            <a:r>
              <a:rPr lang="en-US" dirty="0"/>
              <a:t>    = 4d(N^2) + 3N^2 ops / 8N^2 + 8Nd bytes</a:t>
            </a:r>
          </a:p>
          <a:p>
            <a:r>
              <a:rPr lang="en-US" dirty="0"/>
              <a:t>    = 62 ops/byte for Llama 2 7B</a:t>
            </a:r>
          </a:p>
          <a:p>
            <a:endParaRPr lang="en-US" dirty="0"/>
          </a:p>
        </p:txBody>
      </p:sp>
      <p:pic>
        <p:nvPicPr>
          <p:cNvPr id="8" name="Picture 7">
            <a:extLst>
              <a:ext uri="{FF2B5EF4-FFF2-40B4-BE49-F238E27FC236}">
                <a16:creationId xmlns:a16="http://schemas.microsoft.com/office/drawing/2014/main" id="{D2911F3B-86F0-38AD-D8BA-EF586AAC7E84}"/>
              </a:ext>
            </a:extLst>
          </p:cNvPr>
          <p:cNvPicPr>
            <a:picLocks noChangeAspect="1"/>
          </p:cNvPicPr>
          <p:nvPr/>
        </p:nvPicPr>
        <p:blipFill>
          <a:blip r:embed="rId2"/>
          <a:stretch>
            <a:fillRect/>
          </a:stretch>
        </p:blipFill>
        <p:spPr>
          <a:xfrm>
            <a:off x="342205" y="334262"/>
            <a:ext cx="5167423" cy="1300890"/>
          </a:xfrm>
          <a:prstGeom prst="rect">
            <a:avLst/>
          </a:prstGeom>
        </p:spPr>
      </p:pic>
    </p:spTree>
    <p:extLst>
      <p:ext uri="{BB962C8B-B14F-4D97-AF65-F5344CB8AC3E}">
        <p14:creationId xmlns:p14="http://schemas.microsoft.com/office/powerpoint/2010/main" val="18319243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3D711-8FEC-27E9-4766-734E1DF46F56}"/>
              </a:ext>
            </a:extLst>
          </p:cNvPr>
          <p:cNvSpPr>
            <a:spLocks noGrp="1"/>
          </p:cNvSpPr>
          <p:nvPr>
            <p:ph type="title"/>
          </p:nvPr>
        </p:nvSpPr>
        <p:spPr/>
        <p:txBody>
          <a:bodyPr/>
          <a:lstStyle/>
          <a:p>
            <a:r>
              <a:rPr lang="en-US" dirty="0"/>
              <a:t>Memory Bound</a:t>
            </a:r>
          </a:p>
        </p:txBody>
      </p:sp>
      <p:sp>
        <p:nvSpPr>
          <p:cNvPr id="3" name="Content Placeholder 2">
            <a:extLst>
              <a:ext uri="{FF2B5EF4-FFF2-40B4-BE49-F238E27FC236}">
                <a16:creationId xmlns:a16="http://schemas.microsoft.com/office/drawing/2014/main" id="{05EF3FB7-75E4-0D7C-4C0E-2E6843EAFD4B}"/>
              </a:ext>
            </a:extLst>
          </p:cNvPr>
          <p:cNvSpPr>
            <a:spLocks noGrp="1"/>
          </p:cNvSpPr>
          <p:nvPr>
            <p:ph idx="1"/>
          </p:nvPr>
        </p:nvSpPr>
        <p:spPr/>
        <p:txBody>
          <a:bodyPr>
            <a:normAutofit/>
          </a:bodyPr>
          <a:lstStyle/>
          <a:p>
            <a:r>
              <a:rPr lang="en-US" dirty="0"/>
              <a:t>Can we use remaining 10 GB for </a:t>
            </a:r>
            <a:r>
              <a:rPr lang="en-US" b="1" dirty="0"/>
              <a:t>Batching</a:t>
            </a:r>
            <a:r>
              <a:rPr lang="en-US" dirty="0"/>
              <a:t> KV Cache ??</a:t>
            </a:r>
          </a:p>
          <a:p>
            <a:pPr marL="0" indent="0">
              <a:buNone/>
            </a:pPr>
            <a:r>
              <a:rPr lang="en-US" sz="1800" b="1" dirty="0" err="1"/>
              <a:t>kv_cache_size</a:t>
            </a:r>
            <a:r>
              <a:rPr lang="en-US" sz="1800" b="1" dirty="0"/>
              <a:t> per token of llama</a:t>
            </a:r>
          </a:p>
          <a:p>
            <a:pPr marL="0" indent="0">
              <a:buNone/>
            </a:pPr>
            <a:r>
              <a:rPr lang="en-US" sz="1800" dirty="0"/>
              <a:t> = (2 * 2 * </a:t>
            </a:r>
            <a:r>
              <a:rPr lang="en-US" sz="1800" dirty="0" err="1"/>
              <a:t>n_layers</a:t>
            </a:r>
            <a:r>
              <a:rPr lang="en-US" sz="1800" dirty="0"/>
              <a:t> * </a:t>
            </a:r>
            <a:r>
              <a:rPr lang="en-US" sz="1800" dirty="0" err="1"/>
              <a:t>d_model</a:t>
            </a:r>
            <a:r>
              <a:rPr lang="en-US" sz="1800" dirty="0"/>
              <a:t>) bytes/token = (4 * 32 * 4096) bytes/token = 524288 bytes/token  ~ 0.00052 GB/token</a:t>
            </a:r>
          </a:p>
          <a:p>
            <a:pPr marL="0" indent="0">
              <a:buNone/>
            </a:pPr>
            <a:r>
              <a:rPr lang="en-US" sz="1800" b="1" dirty="0" err="1"/>
              <a:t>kv_cache_tokens</a:t>
            </a:r>
            <a:r>
              <a:rPr lang="en-US" sz="1800" b="1" dirty="0"/>
              <a:t> A10 can accommodate :</a:t>
            </a:r>
          </a:p>
          <a:p>
            <a:pPr marL="0" indent="0">
              <a:buNone/>
            </a:pPr>
            <a:r>
              <a:rPr lang="en-US" sz="1400" dirty="0"/>
              <a:t> = 10 GB / 0.00052 GB/token</a:t>
            </a:r>
          </a:p>
          <a:p>
            <a:pPr marL="0" indent="0">
              <a:buNone/>
            </a:pPr>
            <a:r>
              <a:rPr lang="en-US" sz="1400" dirty="0"/>
              <a:t>= 19,230 tokens</a:t>
            </a:r>
          </a:p>
          <a:p>
            <a:pPr marL="0" indent="0">
              <a:buNone/>
            </a:pPr>
            <a:r>
              <a:rPr lang="en-US" sz="1800" b="1" dirty="0"/>
              <a:t>Llama max context limit </a:t>
            </a:r>
            <a:r>
              <a:rPr lang="en-US" sz="1400" dirty="0"/>
              <a:t>: 4096 tokens</a:t>
            </a:r>
          </a:p>
          <a:p>
            <a:pPr marL="0" indent="0">
              <a:buNone/>
            </a:pPr>
            <a:r>
              <a:rPr lang="en-US" sz="1400" dirty="0"/>
              <a:t>We can achieve 4 batches </a:t>
            </a:r>
          </a:p>
          <a:p>
            <a:pPr marL="0" indent="0">
              <a:buNone/>
            </a:pPr>
            <a:r>
              <a:rPr lang="en-US" sz="1400" dirty="0"/>
              <a:t>In summary, to make the most of the compute capacity that we’re paying for, we want to batch 4 requests at a time during inference to fill our KV cache. This will increase our throughput.</a:t>
            </a:r>
          </a:p>
        </p:txBody>
      </p:sp>
    </p:spTree>
    <p:extLst>
      <p:ext uri="{BB962C8B-B14F-4D97-AF65-F5344CB8AC3E}">
        <p14:creationId xmlns:p14="http://schemas.microsoft.com/office/powerpoint/2010/main" val="1904032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434C5-FED1-E5E4-275E-1D003930E77D}"/>
              </a:ext>
            </a:extLst>
          </p:cNvPr>
          <p:cNvSpPr>
            <a:spLocks noGrp="1"/>
          </p:cNvSpPr>
          <p:nvPr>
            <p:ph type="title"/>
          </p:nvPr>
        </p:nvSpPr>
        <p:spPr/>
        <p:txBody>
          <a:bodyPr/>
          <a:lstStyle/>
          <a:p>
            <a:r>
              <a:rPr lang="en-US" dirty="0"/>
              <a:t>RNN &amp; Limitations</a:t>
            </a:r>
          </a:p>
        </p:txBody>
      </p:sp>
      <p:pic>
        <p:nvPicPr>
          <p:cNvPr id="4" name="Content Placeholder 3">
            <a:extLst>
              <a:ext uri="{FF2B5EF4-FFF2-40B4-BE49-F238E27FC236}">
                <a16:creationId xmlns:a16="http://schemas.microsoft.com/office/drawing/2014/main" id="{ECF8BF54-FB5A-E05A-378E-46A1DD542B9F}"/>
              </a:ext>
            </a:extLst>
          </p:cNvPr>
          <p:cNvPicPr>
            <a:picLocks noGrp="1" noChangeAspect="1"/>
          </p:cNvPicPr>
          <p:nvPr>
            <p:ph idx="1"/>
          </p:nvPr>
        </p:nvPicPr>
        <p:blipFill>
          <a:blip r:embed="rId2"/>
          <a:stretch>
            <a:fillRect/>
          </a:stretch>
        </p:blipFill>
        <p:spPr>
          <a:xfrm>
            <a:off x="1143000" y="2547144"/>
            <a:ext cx="9906000" cy="2908300"/>
          </a:xfrm>
          <a:prstGeom prst="rect">
            <a:avLst/>
          </a:prstGeom>
        </p:spPr>
      </p:pic>
      <p:sp>
        <p:nvSpPr>
          <p:cNvPr id="5" name="TextBox 4">
            <a:extLst>
              <a:ext uri="{FF2B5EF4-FFF2-40B4-BE49-F238E27FC236}">
                <a16:creationId xmlns:a16="http://schemas.microsoft.com/office/drawing/2014/main" id="{62D13FF3-0101-B985-066D-413738E01873}"/>
              </a:ext>
            </a:extLst>
          </p:cNvPr>
          <p:cNvSpPr txBox="1"/>
          <p:nvPr/>
        </p:nvSpPr>
        <p:spPr>
          <a:xfrm>
            <a:off x="297712" y="1690688"/>
            <a:ext cx="11236602" cy="923330"/>
          </a:xfrm>
          <a:prstGeom prst="rect">
            <a:avLst/>
          </a:prstGeom>
          <a:noFill/>
        </p:spPr>
        <p:txBody>
          <a:bodyPr wrap="none" rtlCol="0">
            <a:spAutoFit/>
          </a:bodyPr>
          <a:lstStyle/>
          <a:p>
            <a:r>
              <a:rPr lang="en-US" dirty="0"/>
              <a:t>RNNs are feed-forward neural networks that are rolled out over time</a:t>
            </a:r>
          </a:p>
          <a:p>
            <a:r>
              <a:rPr lang="en-US" dirty="0"/>
              <a:t>Unlike normal neural networks, RNNs are designed to take a series of inputs with no predetermined limit on size.</a:t>
            </a:r>
          </a:p>
          <a:p>
            <a:endParaRPr lang="en-US" dirty="0"/>
          </a:p>
        </p:txBody>
      </p:sp>
      <p:sp>
        <p:nvSpPr>
          <p:cNvPr id="6" name="TextBox 5">
            <a:extLst>
              <a:ext uri="{FF2B5EF4-FFF2-40B4-BE49-F238E27FC236}">
                <a16:creationId xmlns:a16="http://schemas.microsoft.com/office/drawing/2014/main" id="{2F4B2572-AEE7-7983-8966-79900F28C40E}"/>
              </a:ext>
            </a:extLst>
          </p:cNvPr>
          <p:cNvSpPr txBox="1"/>
          <p:nvPr/>
        </p:nvSpPr>
        <p:spPr>
          <a:xfrm>
            <a:off x="648586" y="5816010"/>
            <a:ext cx="10360850" cy="923330"/>
          </a:xfrm>
          <a:prstGeom prst="rect">
            <a:avLst/>
          </a:prstGeom>
          <a:noFill/>
        </p:spPr>
        <p:txBody>
          <a:bodyPr wrap="none" rtlCol="0">
            <a:spAutoFit/>
          </a:bodyPr>
          <a:lstStyle/>
          <a:p>
            <a:r>
              <a:rPr lang="en-US" dirty="0"/>
              <a:t>Memory is short : The following will be challenging</a:t>
            </a:r>
          </a:p>
          <a:p>
            <a:r>
              <a:rPr lang="en-US" dirty="0"/>
              <a:t>I grew up in Germany with my parents, </a:t>
            </a:r>
          </a:p>
          <a:p>
            <a:r>
              <a:rPr lang="en-US" dirty="0"/>
              <a:t>I spent many years there and have proper knowledge about their culture. That’s why I speak fluent ____. </a:t>
            </a:r>
          </a:p>
        </p:txBody>
      </p:sp>
    </p:spTree>
    <p:extLst>
      <p:ext uri="{BB962C8B-B14F-4D97-AF65-F5344CB8AC3E}">
        <p14:creationId xmlns:p14="http://schemas.microsoft.com/office/powerpoint/2010/main" val="3773013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8F9BB-26CA-7EF4-DD02-F6DA6A9F4928}"/>
              </a:ext>
            </a:extLst>
          </p:cNvPr>
          <p:cNvSpPr>
            <a:spLocks noGrp="1"/>
          </p:cNvSpPr>
          <p:nvPr>
            <p:ph type="title"/>
          </p:nvPr>
        </p:nvSpPr>
        <p:spPr/>
        <p:txBody>
          <a:bodyPr/>
          <a:lstStyle/>
          <a:p>
            <a:r>
              <a:rPr lang="en-US" dirty="0"/>
              <a:t>LLM Inference Optimization </a:t>
            </a:r>
          </a:p>
        </p:txBody>
      </p:sp>
      <p:pic>
        <p:nvPicPr>
          <p:cNvPr id="4098" name="Picture 2">
            <a:extLst>
              <a:ext uri="{FF2B5EF4-FFF2-40B4-BE49-F238E27FC236}">
                <a16:creationId xmlns:a16="http://schemas.microsoft.com/office/drawing/2014/main" id="{3F74FB96-A61A-80E6-D278-6E2ECE98FDF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02191" y="1600205"/>
            <a:ext cx="6520078" cy="8088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8787FF-61A8-05E2-3F34-882C13D9B44B}"/>
              </a:ext>
            </a:extLst>
          </p:cNvPr>
          <p:cNvSpPr txBox="1"/>
          <p:nvPr/>
        </p:nvSpPr>
        <p:spPr>
          <a:xfrm>
            <a:off x="704335" y="2831585"/>
            <a:ext cx="1195712" cy="369332"/>
          </a:xfrm>
          <a:prstGeom prst="rect">
            <a:avLst/>
          </a:prstGeom>
          <a:noFill/>
        </p:spPr>
        <p:txBody>
          <a:bodyPr wrap="none" rtlCol="0">
            <a:spAutoFit/>
          </a:bodyPr>
          <a:lstStyle/>
          <a:p>
            <a:r>
              <a:rPr lang="en-US" dirty="0"/>
              <a:t>KV Cache </a:t>
            </a:r>
          </a:p>
        </p:txBody>
      </p:sp>
      <p:pic>
        <p:nvPicPr>
          <p:cNvPr id="4100" name="Picture 4" descr="An illustration of KV caching depicted in Prefill and Decode phases. Prefill is a highly parallelized operation where the KV tensors of all input tokens can be computed simultaneously. During decode, new KV tensors and subsequently the output token at each step is computed autoregressively.__HTML_DOM_PARSER_CARRIAGE_RETURN_PLACEHOLDER_1756327867834__&#10;">
            <a:extLst>
              <a:ext uri="{FF2B5EF4-FFF2-40B4-BE49-F238E27FC236}">
                <a16:creationId xmlns:a16="http://schemas.microsoft.com/office/drawing/2014/main" id="{A3B3468C-61C8-A5A6-40DB-5416830E81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3274" y="3127362"/>
            <a:ext cx="4803646" cy="336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7417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5BA9D53-D59B-71D4-E3D3-AA245B51C661}"/>
              </a:ext>
            </a:extLst>
          </p:cNvPr>
          <p:cNvSpPr txBox="1"/>
          <p:nvPr/>
        </p:nvSpPr>
        <p:spPr>
          <a:xfrm>
            <a:off x="1556951" y="729049"/>
            <a:ext cx="4226413" cy="1477328"/>
          </a:xfrm>
          <a:prstGeom prst="rect">
            <a:avLst/>
          </a:prstGeom>
          <a:noFill/>
        </p:spPr>
        <p:txBody>
          <a:bodyPr wrap="none" rtlCol="0">
            <a:spAutoFit/>
          </a:bodyPr>
          <a:lstStyle/>
          <a:p>
            <a:pPr marL="285750" indent="-285750">
              <a:buFont typeface="Arial" panose="020B0604020202020204" pitchFamily="34" charset="0"/>
              <a:buChar char="•"/>
            </a:pPr>
            <a:r>
              <a:rPr lang="en-US" dirty="0"/>
              <a:t>Speculative Decoding </a:t>
            </a:r>
          </a:p>
          <a:p>
            <a:pPr marL="285750" indent="-285750">
              <a:buFont typeface="Arial" panose="020B0604020202020204" pitchFamily="34" charset="0"/>
              <a:buChar char="•"/>
            </a:pPr>
            <a:r>
              <a:rPr lang="en-US" dirty="0"/>
              <a:t>Attention – Paged and Flash Attention </a:t>
            </a:r>
          </a:p>
          <a:p>
            <a:pPr marL="285750" indent="-285750">
              <a:buFont typeface="Arial" panose="020B0604020202020204" pitchFamily="34" charset="0"/>
              <a:buChar char="•"/>
            </a:pPr>
            <a:r>
              <a:rPr lang="en-US" dirty="0"/>
              <a:t>Multiple GPUs</a:t>
            </a:r>
          </a:p>
          <a:p>
            <a:pPr marL="285750" indent="-285750">
              <a:buFont typeface="Arial" panose="020B0604020202020204" pitchFamily="34" charset="0"/>
              <a:buChar char="•"/>
            </a:pPr>
            <a:r>
              <a:rPr lang="en-US" dirty="0" err="1"/>
              <a:t>Tensorrt</a:t>
            </a:r>
            <a:r>
              <a:rPr lang="en-US" dirty="0"/>
              <a:t>- LLM in Triton</a:t>
            </a:r>
          </a:p>
          <a:p>
            <a:endParaRPr lang="en-US" dirty="0"/>
          </a:p>
        </p:txBody>
      </p:sp>
      <p:pic>
        <p:nvPicPr>
          <p:cNvPr id="5122" name="Picture 2" descr="A screenshot of a computer__HTML_DOM_PARSER_CARRIAGE_RETURN_PLACEHOLDER_1756327867834__&#10;__HTML_DOM_PARSER_CARRIAGE_RETURN_PLACEHOLDER_1756327867834__&#10;Description automatically generated">
            <a:extLst>
              <a:ext uri="{FF2B5EF4-FFF2-40B4-BE49-F238E27FC236}">
                <a16:creationId xmlns:a16="http://schemas.microsoft.com/office/drawing/2014/main" id="{47E23065-5681-C599-C4BF-86F0E890AC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0" y="2628728"/>
            <a:ext cx="10477500" cy="298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19565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AA7B9C45-9CA2-506F-8BD9-F635D886256C}"/>
              </a:ext>
            </a:extLst>
          </p:cNvPr>
          <p:cNvGraphicFramePr>
            <a:graphicFrameLocks noGrp="1"/>
          </p:cNvGraphicFramePr>
          <p:nvPr>
            <p:extLst>
              <p:ext uri="{D42A27DB-BD31-4B8C-83A1-F6EECF244321}">
                <p14:modId xmlns:p14="http://schemas.microsoft.com/office/powerpoint/2010/main" val="1752188724"/>
              </p:ext>
            </p:extLst>
          </p:nvPr>
        </p:nvGraphicFramePr>
        <p:xfrm>
          <a:off x="838200" y="1109813"/>
          <a:ext cx="10515600" cy="3657600"/>
        </p:xfrm>
        <a:graphic>
          <a:graphicData uri="http://schemas.openxmlformats.org/drawingml/2006/table">
            <a:tbl>
              <a:tblPr/>
              <a:tblGrid>
                <a:gridCol w="2628900">
                  <a:extLst>
                    <a:ext uri="{9D8B030D-6E8A-4147-A177-3AD203B41FA5}">
                      <a16:colId xmlns:a16="http://schemas.microsoft.com/office/drawing/2014/main" val="2409033951"/>
                    </a:ext>
                  </a:extLst>
                </a:gridCol>
                <a:gridCol w="2628900">
                  <a:extLst>
                    <a:ext uri="{9D8B030D-6E8A-4147-A177-3AD203B41FA5}">
                      <a16:colId xmlns:a16="http://schemas.microsoft.com/office/drawing/2014/main" val="1689352176"/>
                    </a:ext>
                  </a:extLst>
                </a:gridCol>
                <a:gridCol w="2628900">
                  <a:extLst>
                    <a:ext uri="{9D8B030D-6E8A-4147-A177-3AD203B41FA5}">
                      <a16:colId xmlns:a16="http://schemas.microsoft.com/office/drawing/2014/main" val="113043733"/>
                    </a:ext>
                  </a:extLst>
                </a:gridCol>
                <a:gridCol w="2628900">
                  <a:extLst>
                    <a:ext uri="{9D8B030D-6E8A-4147-A177-3AD203B41FA5}">
                      <a16:colId xmlns:a16="http://schemas.microsoft.com/office/drawing/2014/main" val="1097342112"/>
                    </a:ext>
                  </a:extLst>
                </a:gridCol>
              </a:tblGrid>
              <a:tr h="0">
                <a:tc>
                  <a:txBody>
                    <a:bodyPr/>
                    <a:lstStyle/>
                    <a:p>
                      <a:pPr algn="l" fontAlgn="t">
                        <a:buNone/>
                      </a:pPr>
                      <a:r>
                        <a:rPr lang="en-US" b="1" i="0">
                          <a:effectLst/>
                          <a:latin typeface="Noto serif" panose="02020600060500020200" pitchFamily="18" charset="0"/>
                        </a:rPr>
                        <a:t>Technique</a:t>
                      </a:r>
                      <a:endParaRPr lang="en-US" b="0" i="0">
                        <a:effectLst/>
                        <a:latin typeface="Noto serif" panose="02020600060500020200" pitchFamily="18" charset="0"/>
                      </a:endParaRPr>
                    </a:p>
                  </a:txBody>
                  <a:tcPr>
                    <a:lnL>
                      <a:noFill/>
                    </a:lnL>
                    <a:lnR>
                      <a:noFill/>
                    </a:lnR>
                    <a:lnT>
                      <a:noFill/>
                    </a:lnT>
                    <a:lnB>
                      <a:noFill/>
                    </a:lnB>
                    <a:solidFill>
                      <a:srgbClr val="FFFFFF"/>
                    </a:solidFill>
                  </a:tcPr>
                </a:tc>
                <a:tc>
                  <a:txBody>
                    <a:bodyPr/>
                    <a:lstStyle/>
                    <a:p>
                      <a:pPr algn="l" fontAlgn="t">
                        <a:buNone/>
                      </a:pPr>
                      <a:r>
                        <a:rPr lang="en-US" b="1" i="0">
                          <a:effectLst/>
                          <a:latin typeface="Noto serif" panose="02020600060500020200" pitchFamily="18" charset="0"/>
                        </a:rPr>
                        <a:t>TGI</a:t>
                      </a:r>
                      <a:endParaRPr lang="en-US" b="0" i="0">
                        <a:effectLst/>
                        <a:latin typeface="Noto serif" panose="02020600060500020200" pitchFamily="18" charset="0"/>
                      </a:endParaRPr>
                    </a:p>
                  </a:txBody>
                  <a:tcPr>
                    <a:lnL>
                      <a:noFill/>
                    </a:lnL>
                    <a:lnR>
                      <a:noFill/>
                    </a:lnR>
                    <a:lnT>
                      <a:noFill/>
                    </a:lnT>
                    <a:lnB>
                      <a:noFill/>
                    </a:lnB>
                    <a:solidFill>
                      <a:srgbClr val="FFFFFF"/>
                    </a:solidFill>
                  </a:tcPr>
                </a:tc>
                <a:tc>
                  <a:txBody>
                    <a:bodyPr/>
                    <a:lstStyle/>
                    <a:p>
                      <a:pPr algn="l" fontAlgn="t">
                        <a:buNone/>
                      </a:pPr>
                      <a:r>
                        <a:rPr lang="en-US" b="1" i="0">
                          <a:effectLst/>
                          <a:latin typeface="Noto serif" panose="02020600060500020200" pitchFamily="18" charset="0"/>
                        </a:rPr>
                        <a:t>vLLM</a:t>
                      </a:r>
                      <a:endParaRPr lang="en-US" b="0" i="0">
                        <a:effectLst/>
                        <a:latin typeface="Noto serif" panose="02020600060500020200" pitchFamily="18" charset="0"/>
                      </a:endParaRPr>
                    </a:p>
                  </a:txBody>
                  <a:tcPr>
                    <a:lnL>
                      <a:noFill/>
                    </a:lnL>
                    <a:lnR>
                      <a:noFill/>
                    </a:lnR>
                    <a:lnT>
                      <a:noFill/>
                    </a:lnT>
                    <a:lnB>
                      <a:noFill/>
                    </a:lnB>
                    <a:solidFill>
                      <a:srgbClr val="FFFFFF"/>
                    </a:solidFill>
                  </a:tcPr>
                </a:tc>
                <a:tc>
                  <a:txBody>
                    <a:bodyPr/>
                    <a:lstStyle/>
                    <a:p>
                      <a:pPr algn="l" fontAlgn="t">
                        <a:buNone/>
                      </a:pPr>
                      <a:r>
                        <a:rPr lang="en-US" b="1" i="0">
                          <a:effectLst/>
                          <a:latin typeface="Noto serif" panose="02020600060500020200" pitchFamily="18" charset="0"/>
                        </a:rPr>
                        <a:t>TensorRT-LLM</a:t>
                      </a:r>
                      <a:endParaRPr lang="en-US" b="0" i="0">
                        <a:effectLst/>
                        <a:latin typeface="Noto serif" panose="02020600060500020200" pitchFamily="18" charset="0"/>
                      </a:endParaRPr>
                    </a:p>
                  </a:txBody>
                  <a:tcPr>
                    <a:lnL>
                      <a:noFill/>
                    </a:lnL>
                    <a:lnR>
                      <a:noFill/>
                    </a:lnR>
                    <a:lnT>
                      <a:noFill/>
                    </a:lnT>
                    <a:lnB>
                      <a:noFill/>
                    </a:lnB>
                    <a:solidFill>
                      <a:srgbClr val="FFFFFF"/>
                    </a:solidFill>
                  </a:tcPr>
                </a:tc>
                <a:extLst>
                  <a:ext uri="{0D108BD9-81ED-4DB2-BD59-A6C34878D82A}">
                    <a16:rowId xmlns:a16="http://schemas.microsoft.com/office/drawing/2014/main" val="4165352714"/>
                  </a:ext>
                </a:extLst>
              </a:tr>
              <a:tr h="0">
                <a:tc>
                  <a:txBody>
                    <a:bodyPr/>
                    <a:lstStyle/>
                    <a:p>
                      <a:pPr algn="l" fontAlgn="t">
                        <a:buNone/>
                      </a:pPr>
                      <a:r>
                        <a:rPr lang="en-US" b="0" i="0">
                          <a:effectLst/>
                          <a:latin typeface="Noto serif" panose="02020600060500020200" pitchFamily="18" charset="0"/>
                        </a:rPr>
                        <a:t>Continuous batching</a:t>
                      </a:r>
                    </a:p>
                  </a:txBody>
                  <a:tcPr>
                    <a:lnL>
                      <a:noFill/>
                    </a:lnL>
                    <a:lnR>
                      <a:noFill/>
                    </a:lnR>
                    <a:lnT>
                      <a:noFill/>
                    </a:lnT>
                    <a:lnB>
                      <a:noFill/>
                    </a:lnB>
                    <a:solidFill>
                      <a:srgbClr val="EEF2F6"/>
                    </a:solidFill>
                  </a:tcPr>
                </a:tc>
                <a:tc>
                  <a:txBody>
                    <a:bodyPr/>
                    <a:lstStyle/>
                    <a:p>
                      <a:pPr algn="l" fontAlgn="t">
                        <a:buNone/>
                      </a:pPr>
                      <a:r>
                        <a:rPr lang="en-US" b="0" i="0">
                          <a:effectLst/>
                          <a:latin typeface="Noto serif" panose="02020600060500020200" pitchFamily="18" charset="0"/>
                        </a:rPr>
                        <a:t>✓</a:t>
                      </a:r>
                    </a:p>
                  </a:txBody>
                  <a:tcPr>
                    <a:lnL>
                      <a:noFill/>
                    </a:lnL>
                    <a:lnR>
                      <a:noFill/>
                    </a:lnR>
                    <a:lnT>
                      <a:noFill/>
                    </a:lnT>
                    <a:lnB>
                      <a:noFill/>
                    </a:lnB>
                    <a:solidFill>
                      <a:srgbClr val="EEF2F6"/>
                    </a:solidFill>
                  </a:tcPr>
                </a:tc>
                <a:tc>
                  <a:txBody>
                    <a:bodyPr/>
                    <a:lstStyle/>
                    <a:p>
                      <a:pPr algn="l" fontAlgn="t">
                        <a:buNone/>
                      </a:pPr>
                      <a:r>
                        <a:rPr lang="en-US" b="0" i="0">
                          <a:effectLst/>
                          <a:latin typeface="Noto serif" panose="02020600060500020200" pitchFamily="18" charset="0"/>
                        </a:rPr>
                        <a:t>✓</a:t>
                      </a:r>
                    </a:p>
                  </a:txBody>
                  <a:tcPr>
                    <a:lnL>
                      <a:noFill/>
                    </a:lnL>
                    <a:lnR>
                      <a:noFill/>
                    </a:lnR>
                    <a:lnT>
                      <a:noFill/>
                    </a:lnT>
                    <a:lnB>
                      <a:noFill/>
                    </a:lnB>
                    <a:solidFill>
                      <a:srgbClr val="EEF2F6"/>
                    </a:solidFill>
                  </a:tcPr>
                </a:tc>
                <a:tc>
                  <a:txBody>
                    <a:bodyPr/>
                    <a:lstStyle/>
                    <a:p>
                      <a:pPr algn="l" fontAlgn="t">
                        <a:buNone/>
                      </a:pPr>
                      <a:r>
                        <a:rPr lang="en-US" b="0" i="0">
                          <a:effectLst/>
                          <a:latin typeface="Noto serif" panose="02020600060500020200" pitchFamily="18" charset="0"/>
                        </a:rPr>
                        <a:t>✓</a:t>
                      </a:r>
                    </a:p>
                  </a:txBody>
                  <a:tcPr>
                    <a:lnL>
                      <a:noFill/>
                    </a:lnL>
                    <a:lnR>
                      <a:noFill/>
                    </a:lnR>
                    <a:lnT>
                      <a:noFill/>
                    </a:lnT>
                    <a:lnB>
                      <a:noFill/>
                    </a:lnB>
                    <a:solidFill>
                      <a:srgbClr val="EEF2F6"/>
                    </a:solidFill>
                  </a:tcPr>
                </a:tc>
                <a:extLst>
                  <a:ext uri="{0D108BD9-81ED-4DB2-BD59-A6C34878D82A}">
                    <a16:rowId xmlns:a16="http://schemas.microsoft.com/office/drawing/2014/main" val="4237897080"/>
                  </a:ext>
                </a:extLst>
              </a:tr>
              <a:tr h="0">
                <a:tc>
                  <a:txBody>
                    <a:bodyPr/>
                    <a:lstStyle/>
                    <a:p>
                      <a:pPr algn="l" fontAlgn="t">
                        <a:buNone/>
                      </a:pPr>
                      <a:r>
                        <a:rPr lang="en-US" b="0" i="0">
                          <a:effectLst/>
                          <a:latin typeface="Noto serif" panose="02020600060500020200" pitchFamily="18" charset="0"/>
                        </a:rPr>
                        <a:t>Speculative decoding</a:t>
                      </a:r>
                    </a:p>
                  </a:txBody>
                  <a:tcPr>
                    <a:lnL>
                      <a:noFill/>
                    </a:lnL>
                    <a:lnR>
                      <a:noFill/>
                    </a:lnR>
                    <a:lnT>
                      <a:noFill/>
                    </a:lnT>
                    <a:lnB>
                      <a:noFill/>
                    </a:lnB>
                    <a:solidFill>
                      <a:srgbClr val="FFFFFF"/>
                    </a:solidFill>
                  </a:tcPr>
                </a:tc>
                <a:tc>
                  <a:txBody>
                    <a:bodyPr/>
                    <a:lstStyle/>
                    <a:p>
                      <a:pPr algn="l" fontAlgn="t">
                        <a:buNone/>
                      </a:pPr>
                      <a:r>
                        <a:rPr lang="en-US" b="0" i="0">
                          <a:effectLst/>
                          <a:latin typeface="Noto serif" panose="02020600060500020200" pitchFamily="18" charset="0"/>
                        </a:rPr>
                        <a:t>✓</a:t>
                      </a:r>
                    </a:p>
                  </a:txBody>
                  <a:tcPr>
                    <a:lnL>
                      <a:noFill/>
                    </a:lnL>
                    <a:lnR>
                      <a:noFill/>
                    </a:lnR>
                    <a:lnT>
                      <a:noFill/>
                    </a:lnT>
                    <a:lnB>
                      <a:noFill/>
                    </a:lnB>
                    <a:solidFill>
                      <a:srgbClr val="FFFFFF"/>
                    </a:solidFill>
                  </a:tcPr>
                </a:tc>
                <a:tc>
                  <a:txBody>
                    <a:bodyPr/>
                    <a:lstStyle/>
                    <a:p>
                      <a:pPr fontAlgn="t">
                        <a:buNone/>
                      </a:pPr>
                      <a:endParaRPr lang="en-US" b="0">
                        <a:effectLst/>
                        <a:latin typeface="Noto serif" panose="02020600060500020200" pitchFamily="18" charset="0"/>
                      </a:endParaRPr>
                    </a:p>
                  </a:txBody>
                  <a:tcPr>
                    <a:lnL>
                      <a:noFill/>
                    </a:lnL>
                    <a:lnR>
                      <a:noFill/>
                    </a:lnR>
                    <a:lnT>
                      <a:noFill/>
                    </a:lnT>
                    <a:lnB>
                      <a:noFill/>
                    </a:lnB>
                    <a:solidFill>
                      <a:srgbClr val="FFFFFF"/>
                    </a:solidFill>
                  </a:tcPr>
                </a:tc>
                <a:tc>
                  <a:txBody>
                    <a:bodyPr/>
                    <a:lstStyle/>
                    <a:p>
                      <a:pPr fontAlgn="t">
                        <a:buNone/>
                      </a:pPr>
                      <a:endParaRPr lang="en-US" b="0">
                        <a:effectLst/>
                        <a:latin typeface="Noto serif" panose="02020600060500020200" pitchFamily="18" charset="0"/>
                      </a:endParaRPr>
                    </a:p>
                  </a:txBody>
                  <a:tcPr>
                    <a:lnL>
                      <a:noFill/>
                    </a:lnL>
                    <a:lnR>
                      <a:noFill/>
                    </a:lnR>
                    <a:lnT>
                      <a:noFill/>
                    </a:lnT>
                    <a:lnB>
                      <a:noFill/>
                    </a:lnB>
                    <a:solidFill>
                      <a:srgbClr val="FFFFFF"/>
                    </a:solidFill>
                  </a:tcPr>
                </a:tc>
                <a:extLst>
                  <a:ext uri="{0D108BD9-81ED-4DB2-BD59-A6C34878D82A}">
                    <a16:rowId xmlns:a16="http://schemas.microsoft.com/office/drawing/2014/main" val="4100169365"/>
                  </a:ext>
                </a:extLst>
              </a:tr>
              <a:tr h="0">
                <a:tc>
                  <a:txBody>
                    <a:bodyPr/>
                    <a:lstStyle/>
                    <a:p>
                      <a:pPr algn="l" fontAlgn="t">
                        <a:buNone/>
                      </a:pPr>
                      <a:r>
                        <a:rPr lang="en-US" b="0" i="0">
                          <a:effectLst/>
                          <a:latin typeface="Noto serif" panose="02020600060500020200" pitchFamily="18" charset="0"/>
                        </a:rPr>
                        <a:t>FlashAttention2</a:t>
                      </a:r>
                    </a:p>
                  </a:txBody>
                  <a:tcPr>
                    <a:lnL>
                      <a:noFill/>
                    </a:lnL>
                    <a:lnR>
                      <a:noFill/>
                    </a:lnR>
                    <a:lnT>
                      <a:noFill/>
                    </a:lnT>
                    <a:lnB>
                      <a:noFill/>
                    </a:lnB>
                    <a:solidFill>
                      <a:srgbClr val="EEF2F6"/>
                    </a:solidFill>
                  </a:tcPr>
                </a:tc>
                <a:tc>
                  <a:txBody>
                    <a:bodyPr/>
                    <a:lstStyle/>
                    <a:p>
                      <a:pPr algn="l" fontAlgn="t">
                        <a:buNone/>
                      </a:pPr>
                      <a:r>
                        <a:rPr lang="en-US" b="0" i="0">
                          <a:effectLst/>
                          <a:latin typeface="Noto serif" panose="02020600060500020200" pitchFamily="18" charset="0"/>
                        </a:rPr>
                        <a:t>✓</a:t>
                      </a:r>
                    </a:p>
                  </a:txBody>
                  <a:tcPr>
                    <a:lnL>
                      <a:noFill/>
                    </a:lnL>
                    <a:lnR>
                      <a:noFill/>
                    </a:lnR>
                    <a:lnT>
                      <a:noFill/>
                    </a:lnT>
                    <a:lnB>
                      <a:noFill/>
                    </a:lnB>
                    <a:solidFill>
                      <a:srgbClr val="EEF2F6"/>
                    </a:solidFill>
                  </a:tcPr>
                </a:tc>
                <a:tc>
                  <a:txBody>
                    <a:bodyPr/>
                    <a:lstStyle/>
                    <a:p>
                      <a:pPr algn="l" fontAlgn="t">
                        <a:buNone/>
                      </a:pPr>
                      <a:r>
                        <a:rPr lang="en-US" b="0" i="0">
                          <a:effectLst/>
                          <a:latin typeface="Noto serif" panose="02020600060500020200" pitchFamily="18" charset="0"/>
                        </a:rPr>
                        <a:t>✓</a:t>
                      </a:r>
                    </a:p>
                  </a:txBody>
                  <a:tcPr>
                    <a:lnL>
                      <a:noFill/>
                    </a:lnL>
                    <a:lnR>
                      <a:noFill/>
                    </a:lnR>
                    <a:lnT>
                      <a:noFill/>
                    </a:lnT>
                    <a:lnB>
                      <a:noFill/>
                    </a:lnB>
                    <a:solidFill>
                      <a:srgbClr val="EEF2F6"/>
                    </a:solidFill>
                  </a:tcPr>
                </a:tc>
                <a:tc>
                  <a:txBody>
                    <a:bodyPr/>
                    <a:lstStyle/>
                    <a:p>
                      <a:pPr algn="l" fontAlgn="t">
                        <a:buNone/>
                      </a:pPr>
                      <a:r>
                        <a:rPr lang="en-US" b="0" i="0">
                          <a:effectLst/>
                          <a:latin typeface="Noto serif" panose="02020600060500020200" pitchFamily="18" charset="0"/>
                        </a:rPr>
                        <a:t>✓</a:t>
                      </a:r>
                    </a:p>
                  </a:txBody>
                  <a:tcPr>
                    <a:lnL>
                      <a:noFill/>
                    </a:lnL>
                    <a:lnR>
                      <a:noFill/>
                    </a:lnR>
                    <a:lnT>
                      <a:noFill/>
                    </a:lnT>
                    <a:lnB>
                      <a:noFill/>
                    </a:lnB>
                    <a:solidFill>
                      <a:srgbClr val="EEF2F6"/>
                    </a:solidFill>
                  </a:tcPr>
                </a:tc>
                <a:extLst>
                  <a:ext uri="{0D108BD9-81ED-4DB2-BD59-A6C34878D82A}">
                    <a16:rowId xmlns:a16="http://schemas.microsoft.com/office/drawing/2014/main" val="2701096848"/>
                  </a:ext>
                </a:extLst>
              </a:tr>
              <a:tr h="0">
                <a:tc>
                  <a:txBody>
                    <a:bodyPr/>
                    <a:lstStyle/>
                    <a:p>
                      <a:pPr algn="l" fontAlgn="t">
                        <a:buNone/>
                      </a:pPr>
                      <a:r>
                        <a:rPr lang="en-US" b="0" i="0">
                          <a:effectLst/>
                          <a:latin typeface="Noto serif" panose="02020600060500020200" pitchFamily="18" charset="0"/>
                        </a:rPr>
                        <a:t>PagedAttention</a:t>
                      </a:r>
                    </a:p>
                  </a:txBody>
                  <a:tcPr>
                    <a:lnL>
                      <a:noFill/>
                    </a:lnL>
                    <a:lnR>
                      <a:noFill/>
                    </a:lnR>
                    <a:lnT>
                      <a:noFill/>
                    </a:lnT>
                    <a:lnB>
                      <a:noFill/>
                    </a:lnB>
                    <a:solidFill>
                      <a:srgbClr val="FFFFFF"/>
                    </a:solidFill>
                  </a:tcPr>
                </a:tc>
                <a:tc>
                  <a:txBody>
                    <a:bodyPr/>
                    <a:lstStyle/>
                    <a:p>
                      <a:pPr algn="l" fontAlgn="t">
                        <a:buNone/>
                      </a:pPr>
                      <a:r>
                        <a:rPr lang="en-US" b="0" i="0">
                          <a:effectLst/>
                          <a:latin typeface="Noto serif" panose="02020600060500020200" pitchFamily="18" charset="0"/>
                        </a:rPr>
                        <a:t>✓</a:t>
                      </a:r>
                    </a:p>
                  </a:txBody>
                  <a:tcPr>
                    <a:lnL>
                      <a:noFill/>
                    </a:lnL>
                    <a:lnR>
                      <a:noFill/>
                    </a:lnR>
                    <a:lnT>
                      <a:noFill/>
                    </a:lnT>
                    <a:lnB>
                      <a:noFill/>
                    </a:lnB>
                    <a:solidFill>
                      <a:srgbClr val="FFFFFF"/>
                    </a:solidFill>
                  </a:tcPr>
                </a:tc>
                <a:tc>
                  <a:txBody>
                    <a:bodyPr/>
                    <a:lstStyle/>
                    <a:p>
                      <a:pPr algn="l" fontAlgn="t">
                        <a:buNone/>
                      </a:pPr>
                      <a:r>
                        <a:rPr lang="en-US" b="0" i="0">
                          <a:effectLst/>
                          <a:latin typeface="Noto serif" panose="02020600060500020200" pitchFamily="18" charset="0"/>
                        </a:rPr>
                        <a:t>✓</a:t>
                      </a:r>
                    </a:p>
                  </a:txBody>
                  <a:tcPr>
                    <a:lnL>
                      <a:noFill/>
                    </a:lnL>
                    <a:lnR>
                      <a:noFill/>
                    </a:lnR>
                    <a:lnT>
                      <a:noFill/>
                    </a:lnT>
                    <a:lnB>
                      <a:noFill/>
                    </a:lnB>
                    <a:solidFill>
                      <a:srgbClr val="FFFFFF"/>
                    </a:solidFill>
                  </a:tcPr>
                </a:tc>
                <a:tc>
                  <a:txBody>
                    <a:bodyPr/>
                    <a:lstStyle/>
                    <a:p>
                      <a:pPr algn="l" fontAlgn="t">
                        <a:buNone/>
                      </a:pPr>
                      <a:r>
                        <a:rPr lang="en-US" b="0" i="0">
                          <a:effectLst/>
                          <a:latin typeface="Noto serif" panose="02020600060500020200" pitchFamily="18" charset="0"/>
                        </a:rPr>
                        <a:t>✓</a:t>
                      </a:r>
                    </a:p>
                  </a:txBody>
                  <a:tcPr>
                    <a:lnL>
                      <a:noFill/>
                    </a:lnL>
                    <a:lnR>
                      <a:noFill/>
                    </a:lnR>
                    <a:lnT>
                      <a:noFill/>
                    </a:lnT>
                    <a:lnB>
                      <a:noFill/>
                    </a:lnB>
                    <a:solidFill>
                      <a:srgbClr val="FFFFFF"/>
                    </a:solidFill>
                  </a:tcPr>
                </a:tc>
                <a:extLst>
                  <a:ext uri="{0D108BD9-81ED-4DB2-BD59-A6C34878D82A}">
                    <a16:rowId xmlns:a16="http://schemas.microsoft.com/office/drawing/2014/main" val="2125355402"/>
                  </a:ext>
                </a:extLst>
              </a:tr>
              <a:tr h="0">
                <a:tc>
                  <a:txBody>
                    <a:bodyPr/>
                    <a:lstStyle/>
                    <a:p>
                      <a:pPr algn="l" fontAlgn="t">
                        <a:buNone/>
                      </a:pPr>
                      <a:r>
                        <a:rPr lang="en-US" b="0" i="0">
                          <a:effectLst/>
                          <a:latin typeface="Noto serif" panose="02020600060500020200" pitchFamily="18" charset="0"/>
                        </a:rPr>
                        <a:t>Pipeline parallelism</a:t>
                      </a:r>
                    </a:p>
                  </a:txBody>
                  <a:tcPr>
                    <a:lnL>
                      <a:noFill/>
                    </a:lnL>
                    <a:lnR>
                      <a:noFill/>
                    </a:lnR>
                    <a:lnT>
                      <a:noFill/>
                    </a:lnT>
                    <a:lnB>
                      <a:noFill/>
                    </a:lnB>
                    <a:solidFill>
                      <a:srgbClr val="EEF2F6"/>
                    </a:solidFill>
                  </a:tcPr>
                </a:tc>
                <a:tc>
                  <a:txBody>
                    <a:bodyPr/>
                    <a:lstStyle/>
                    <a:p>
                      <a:pPr fontAlgn="t">
                        <a:buNone/>
                      </a:pPr>
                      <a:endParaRPr lang="en-US" b="0">
                        <a:effectLst/>
                        <a:latin typeface="Noto serif" panose="02020600060500020200" pitchFamily="18" charset="0"/>
                      </a:endParaRPr>
                    </a:p>
                  </a:txBody>
                  <a:tcPr>
                    <a:lnL>
                      <a:noFill/>
                    </a:lnL>
                    <a:lnR>
                      <a:noFill/>
                    </a:lnR>
                    <a:lnT>
                      <a:noFill/>
                    </a:lnT>
                    <a:lnB>
                      <a:noFill/>
                    </a:lnB>
                    <a:solidFill>
                      <a:srgbClr val="EEF2F6"/>
                    </a:solidFill>
                  </a:tcPr>
                </a:tc>
                <a:tc>
                  <a:txBody>
                    <a:bodyPr/>
                    <a:lstStyle/>
                    <a:p>
                      <a:pPr fontAlgn="t">
                        <a:buNone/>
                      </a:pPr>
                      <a:endParaRPr lang="en-US" b="0">
                        <a:effectLst/>
                        <a:latin typeface="Noto serif" panose="02020600060500020200" pitchFamily="18" charset="0"/>
                      </a:endParaRPr>
                    </a:p>
                  </a:txBody>
                  <a:tcPr>
                    <a:lnL>
                      <a:noFill/>
                    </a:lnL>
                    <a:lnR>
                      <a:noFill/>
                    </a:lnR>
                    <a:lnT>
                      <a:noFill/>
                    </a:lnT>
                    <a:lnB>
                      <a:noFill/>
                    </a:lnB>
                    <a:solidFill>
                      <a:srgbClr val="EEF2F6"/>
                    </a:solidFill>
                  </a:tcPr>
                </a:tc>
                <a:tc>
                  <a:txBody>
                    <a:bodyPr/>
                    <a:lstStyle/>
                    <a:p>
                      <a:pPr algn="l" fontAlgn="t">
                        <a:buNone/>
                      </a:pPr>
                      <a:r>
                        <a:rPr lang="en-US" b="0" i="0">
                          <a:effectLst/>
                          <a:latin typeface="Noto serif" panose="02020600060500020200" pitchFamily="18" charset="0"/>
                        </a:rPr>
                        <a:t>✓</a:t>
                      </a:r>
                    </a:p>
                  </a:txBody>
                  <a:tcPr>
                    <a:lnL>
                      <a:noFill/>
                    </a:lnL>
                    <a:lnR>
                      <a:noFill/>
                    </a:lnR>
                    <a:lnT>
                      <a:noFill/>
                    </a:lnT>
                    <a:lnB>
                      <a:noFill/>
                    </a:lnB>
                    <a:solidFill>
                      <a:srgbClr val="EEF2F6"/>
                    </a:solidFill>
                  </a:tcPr>
                </a:tc>
                <a:extLst>
                  <a:ext uri="{0D108BD9-81ED-4DB2-BD59-A6C34878D82A}">
                    <a16:rowId xmlns:a16="http://schemas.microsoft.com/office/drawing/2014/main" val="1593856611"/>
                  </a:ext>
                </a:extLst>
              </a:tr>
              <a:tr h="0">
                <a:tc>
                  <a:txBody>
                    <a:bodyPr/>
                    <a:lstStyle/>
                    <a:p>
                      <a:pPr algn="l" fontAlgn="t">
                        <a:buNone/>
                      </a:pPr>
                      <a:r>
                        <a:rPr lang="en-US" b="0" i="0">
                          <a:effectLst/>
                          <a:latin typeface="Noto serif" panose="02020600060500020200" pitchFamily="18" charset="0"/>
                        </a:rPr>
                        <a:t>Tensor parallelism</a:t>
                      </a:r>
                    </a:p>
                  </a:txBody>
                  <a:tcPr>
                    <a:lnL>
                      <a:noFill/>
                    </a:lnL>
                    <a:lnR>
                      <a:noFill/>
                    </a:lnR>
                    <a:lnT>
                      <a:noFill/>
                    </a:lnT>
                    <a:lnB>
                      <a:noFill/>
                    </a:lnB>
                    <a:solidFill>
                      <a:srgbClr val="FFFFFF"/>
                    </a:solidFill>
                  </a:tcPr>
                </a:tc>
                <a:tc>
                  <a:txBody>
                    <a:bodyPr/>
                    <a:lstStyle/>
                    <a:p>
                      <a:pPr algn="l" fontAlgn="t">
                        <a:buNone/>
                      </a:pPr>
                      <a:r>
                        <a:rPr lang="en-US" b="0" i="0">
                          <a:effectLst/>
                          <a:latin typeface="Noto serif" panose="02020600060500020200" pitchFamily="18" charset="0"/>
                        </a:rPr>
                        <a:t>✓</a:t>
                      </a:r>
                    </a:p>
                  </a:txBody>
                  <a:tcPr>
                    <a:lnL>
                      <a:noFill/>
                    </a:lnL>
                    <a:lnR>
                      <a:noFill/>
                    </a:lnR>
                    <a:lnT>
                      <a:noFill/>
                    </a:lnT>
                    <a:lnB>
                      <a:noFill/>
                    </a:lnB>
                    <a:solidFill>
                      <a:srgbClr val="FFFFFF"/>
                    </a:solidFill>
                  </a:tcPr>
                </a:tc>
                <a:tc>
                  <a:txBody>
                    <a:bodyPr/>
                    <a:lstStyle/>
                    <a:p>
                      <a:pPr algn="l" fontAlgn="t">
                        <a:buNone/>
                      </a:pPr>
                      <a:r>
                        <a:rPr lang="en-US" b="0" i="0">
                          <a:effectLst/>
                          <a:latin typeface="Noto serif" panose="02020600060500020200" pitchFamily="18" charset="0"/>
                        </a:rPr>
                        <a:t>✓</a:t>
                      </a:r>
                    </a:p>
                  </a:txBody>
                  <a:tcPr>
                    <a:lnL>
                      <a:noFill/>
                    </a:lnL>
                    <a:lnR>
                      <a:noFill/>
                    </a:lnR>
                    <a:lnT>
                      <a:noFill/>
                    </a:lnT>
                    <a:lnB>
                      <a:noFill/>
                    </a:lnB>
                    <a:solidFill>
                      <a:srgbClr val="FFFFFF"/>
                    </a:solidFill>
                  </a:tcPr>
                </a:tc>
                <a:tc>
                  <a:txBody>
                    <a:bodyPr/>
                    <a:lstStyle/>
                    <a:p>
                      <a:pPr algn="l" fontAlgn="t">
                        <a:buNone/>
                      </a:pPr>
                      <a:r>
                        <a:rPr lang="en-US" b="0" i="0">
                          <a:effectLst/>
                          <a:latin typeface="Noto serif" panose="02020600060500020200" pitchFamily="18" charset="0"/>
                        </a:rPr>
                        <a:t>✓</a:t>
                      </a:r>
                    </a:p>
                  </a:txBody>
                  <a:tcPr>
                    <a:lnL>
                      <a:noFill/>
                    </a:lnL>
                    <a:lnR>
                      <a:noFill/>
                    </a:lnR>
                    <a:lnT>
                      <a:noFill/>
                    </a:lnT>
                    <a:lnB>
                      <a:noFill/>
                    </a:lnB>
                    <a:solidFill>
                      <a:srgbClr val="FFFFFF"/>
                    </a:solidFill>
                  </a:tcPr>
                </a:tc>
                <a:extLst>
                  <a:ext uri="{0D108BD9-81ED-4DB2-BD59-A6C34878D82A}">
                    <a16:rowId xmlns:a16="http://schemas.microsoft.com/office/drawing/2014/main" val="1459628932"/>
                  </a:ext>
                </a:extLst>
              </a:tr>
              <a:tr h="0">
                <a:tc>
                  <a:txBody>
                    <a:bodyPr/>
                    <a:lstStyle/>
                    <a:p>
                      <a:pPr algn="l" fontAlgn="t">
                        <a:buNone/>
                      </a:pPr>
                      <a:r>
                        <a:rPr lang="en-US" b="0" i="0">
                          <a:effectLst/>
                          <a:latin typeface="Noto serif" panose="02020600060500020200" pitchFamily="18" charset="0"/>
                        </a:rPr>
                        <a:t>GPTQ</a:t>
                      </a:r>
                    </a:p>
                  </a:txBody>
                  <a:tcPr>
                    <a:lnL>
                      <a:noFill/>
                    </a:lnL>
                    <a:lnR>
                      <a:noFill/>
                    </a:lnR>
                    <a:lnT>
                      <a:noFill/>
                    </a:lnT>
                    <a:lnB>
                      <a:noFill/>
                    </a:lnB>
                    <a:solidFill>
                      <a:srgbClr val="EEF2F6"/>
                    </a:solidFill>
                  </a:tcPr>
                </a:tc>
                <a:tc>
                  <a:txBody>
                    <a:bodyPr/>
                    <a:lstStyle/>
                    <a:p>
                      <a:pPr algn="l" fontAlgn="t">
                        <a:buNone/>
                      </a:pPr>
                      <a:r>
                        <a:rPr lang="en-US" b="0" i="0">
                          <a:effectLst/>
                          <a:latin typeface="Noto serif" panose="02020600060500020200" pitchFamily="18" charset="0"/>
                        </a:rPr>
                        <a:t>✓</a:t>
                      </a:r>
                    </a:p>
                  </a:txBody>
                  <a:tcPr>
                    <a:lnL>
                      <a:noFill/>
                    </a:lnL>
                    <a:lnR>
                      <a:noFill/>
                    </a:lnR>
                    <a:lnT>
                      <a:noFill/>
                    </a:lnT>
                    <a:lnB>
                      <a:noFill/>
                    </a:lnB>
                    <a:solidFill>
                      <a:srgbClr val="EEF2F6"/>
                    </a:solidFill>
                  </a:tcPr>
                </a:tc>
                <a:tc>
                  <a:txBody>
                    <a:bodyPr/>
                    <a:lstStyle/>
                    <a:p>
                      <a:pPr fontAlgn="t">
                        <a:buNone/>
                      </a:pPr>
                      <a:endParaRPr lang="en-US" b="0">
                        <a:effectLst/>
                        <a:latin typeface="Noto serif" panose="02020600060500020200" pitchFamily="18" charset="0"/>
                      </a:endParaRPr>
                    </a:p>
                  </a:txBody>
                  <a:tcPr>
                    <a:lnL>
                      <a:noFill/>
                    </a:lnL>
                    <a:lnR>
                      <a:noFill/>
                    </a:lnR>
                    <a:lnT>
                      <a:noFill/>
                    </a:lnT>
                    <a:lnB>
                      <a:noFill/>
                    </a:lnB>
                    <a:solidFill>
                      <a:srgbClr val="EEF2F6"/>
                    </a:solidFill>
                  </a:tcPr>
                </a:tc>
                <a:tc>
                  <a:txBody>
                    <a:bodyPr/>
                    <a:lstStyle/>
                    <a:p>
                      <a:pPr algn="l" fontAlgn="t">
                        <a:buNone/>
                      </a:pPr>
                      <a:r>
                        <a:rPr lang="en-US" b="0" i="0">
                          <a:effectLst/>
                          <a:latin typeface="Noto serif" panose="02020600060500020200" pitchFamily="18" charset="0"/>
                        </a:rPr>
                        <a:t>✓</a:t>
                      </a:r>
                    </a:p>
                  </a:txBody>
                  <a:tcPr>
                    <a:lnL>
                      <a:noFill/>
                    </a:lnL>
                    <a:lnR>
                      <a:noFill/>
                    </a:lnR>
                    <a:lnT>
                      <a:noFill/>
                    </a:lnT>
                    <a:lnB>
                      <a:noFill/>
                    </a:lnB>
                    <a:solidFill>
                      <a:srgbClr val="EEF2F6"/>
                    </a:solidFill>
                  </a:tcPr>
                </a:tc>
                <a:extLst>
                  <a:ext uri="{0D108BD9-81ED-4DB2-BD59-A6C34878D82A}">
                    <a16:rowId xmlns:a16="http://schemas.microsoft.com/office/drawing/2014/main" val="646663623"/>
                  </a:ext>
                </a:extLst>
              </a:tr>
              <a:tr h="0">
                <a:tc>
                  <a:txBody>
                    <a:bodyPr/>
                    <a:lstStyle/>
                    <a:p>
                      <a:pPr algn="l" fontAlgn="t">
                        <a:buNone/>
                      </a:pPr>
                      <a:r>
                        <a:rPr lang="en-US" b="0" i="0">
                          <a:effectLst/>
                          <a:latin typeface="Noto serif" panose="02020600060500020200" pitchFamily="18" charset="0"/>
                        </a:rPr>
                        <a:t>EXL2</a:t>
                      </a:r>
                    </a:p>
                  </a:txBody>
                  <a:tcPr>
                    <a:lnL>
                      <a:noFill/>
                    </a:lnL>
                    <a:lnR>
                      <a:noFill/>
                    </a:lnR>
                    <a:lnT>
                      <a:noFill/>
                    </a:lnT>
                    <a:lnB>
                      <a:noFill/>
                    </a:lnB>
                    <a:solidFill>
                      <a:srgbClr val="FFFFFF"/>
                    </a:solidFill>
                  </a:tcPr>
                </a:tc>
                <a:tc>
                  <a:txBody>
                    <a:bodyPr/>
                    <a:lstStyle/>
                    <a:p>
                      <a:pPr algn="l" fontAlgn="t">
                        <a:buNone/>
                      </a:pPr>
                      <a:r>
                        <a:rPr lang="en-US" b="0" i="0">
                          <a:effectLst/>
                          <a:latin typeface="Noto serif" panose="02020600060500020200" pitchFamily="18" charset="0"/>
                        </a:rPr>
                        <a:t>✓</a:t>
                      </a:r>
                    </a:p>
                  </a:txBody>
                  <a:tcPr>
                    <a:lnL>
                      <a:noFill/>
                    </a:lnL>
                    <a:lnR>
                      <a:noFill/>
                    </a:lnR>
                    <a:lnT>
                      <a:noFill/>
                    </a:lnT>
                    <a:lnB>
                      <a:noFill/>
                    </a:lnB>
                    <a:solidFill>
                      <a:srgbClr val="FFFFFF"/>
                    </a:solidFill>
                  </a:tcPr>
                </a:tc>
                <a:tc>
                  <a:txBody>
                    <a:bodyPr/>
                    <a:lstStyle/>
                    <a:p>
                      <a:pPr fontAlgn="t">
                        <a:buNone/>
                      </a:pPr>
                      <a:endParaRPr lang="en-US" b="0">
                        <a:effectLst/>
                        <a:latin typeface="Noto serif" panose="02020600060500020200" pitchFamily="18" charset="0"/>
                      </a:endParaRPr>
                    </a:p>
                  </a:txBody>
                  <a:tcPr>
                    <a:lnL>
                      <a:noFill/>
                    </a:lnL>
                    <a:lnR>
                      <a:noFill/>
                    </a:lnR>
                    <a:lnT>
                      <a:noFill/>
                    </a:lnT>
                    <a:lnB>
                      <a:noFill/>
                    </a:lnB>
                    <a:solidFill>
                      <a:srgbClr val="FFFFFF"/>
                    </a:solidFill>
                  </a:tcPr>
                </a:tc>
                <a:tc>
                  <a:txBody>
                    <a:bodyPr/>
                    <a:lstStyle/>
                    <a:p>
                      <a:pPr fontAlgn="t">
                        <a:buNone/>
                      </a:pPr>
                      <a:endParaRPr lang="en-US" b="0">
                        <a:effectLst/>
                        <a:latin typeface="Noto serif" panose="02020600060500020200" pitchFamily="18" charset="0"/>
                      </a:endParaRPr>
                    </a:p>
                  </a:txBody>
                  <a:tcPr>
                    <a:lnL>
                      <a:noFill/>
                    </a:lnL>
                    <a:lnR>
                      <a:noFill/>
                    </a:lnR>
                    <a:lnT>
                      <a:noFill/>
                    </a:lnT>
                    <a:lnB>
                      <a:noFill/>
                    </a:lnB>
                    <a:solidFill>
                      <a:srgbClr val="FFFFFF"/>
                    </a:solidFill>
                  </a:tcPr>
                </a:tc>
                <a:extLst>
                  <a:ext uri="{0D108BD9-81ED-4DB2-BD59-A6C34878D82A}">
                    <a16:rowId xmlns:a16="http://schemas.microsoft.com/office/drawing/2014/main" val="3010774730"/>
                  </a:ext>
                </a:extLst>
              </a:tr>
              <a:tr h="0">
                <a:tc>
                  <a:txBody>
                    <a:bodyPr/>
                    <a:lstStyle/>
                    <a:p>
                      <a:pPr algn="l" fontAlgn="t">
                        <a:buNone/>
                      </a:pPr>
                      <a:r>
                        <a:rPr lang="en-US" b="0" i="0">
                          <a:effectLst/>
                          <a:latin typeface="Noto serif" panose="02020600060500020200" pitchFamily="18" charset="0"/>
                        </a:rPr>
                        <a:t>AWQ</a:t>
                      </a:r>
                    </a:p>
                  </a:txBody>
                  <a:tcPr>
                    <a:lnL>
                      <a:noFill/>
                    </a:lnL>
                    <a:lnR>
                      <a:noFill/>
                    </a:lnR>
                    <a:lnT>
                      <a:noFill/>
                    </a:lnT>
                    <a:lnB>
                      <a:noFill/>
                    </a:lnB>
                    <a:solidFill>
                      <a:srgbClr val="EEF2F6"/>
                    </a:solidFill>
                  </a:tcPr>
                </a:tc>
                <a:tc>
                  <a:txBody>
                    <a:bodyPr/>
                    <a:lstStyle/>
                    <a:p>
                      <a:pPr algn="l" fontAlgn="t">
                        <a:buNone/>
                      </a:pPr>
                      <a:r>
                        <a:rPr lang="en-US" b="0" i="0">
                          <a:effectLst/>
                          <a:latin typeface="Noto serif" panose="02020600060500020200" pitchFamily="18" charset="0"/>
                        </a:rPr>
                        <a:t>✓</a:t>
                      </a:r>
                    </a:p>
                  </a:txBody>
                  <a:tcPr>
                    <a:lnL>
                      <a:noFill/>
                    </a:lnL>
                    <a:lnR>
                      <a:noFill/>
                    </a:lnR>
                    <a:lnT>
                      <a:noFill/>
                    </a:lnT>
                    <a:lnB>
                      <a:noFill/>
                    </a:lnB>
                    <a:solidFill>
                      <a:srgbClr val="EEF2F6"/>
                    </a:solidFill>
                  </a:tcPr>
                </a:tc>
                <a:tc>
                  <a:txBody>
                    <a:bodyPr/>
                    <a:lstStyle/>
                    <a:p>
                      <a:pPr algn="l" fontAlgn="t">
                        <a:buNone/>
                      </a:pPr>
                      <a:r>
                        <a:rPr lang="en-US" b="0" i="0">
                          <a:effectLst/>
                          <a:latin typeface="Noto serif" panose="02020600060500020200" pitchFamily="18" charset="0"/>
                        </a:rPr>
                        <a:t>✓</a:t>
                      </a:r>
                    </a:p>
                  </a:txBody>
                  <a:tcPr>
                    <a:lnL>
                      <a:noFill/>
                    </a:lnL>
                    <a:lnR>
                      <a:noFill/>
                    </a:lnR>
                    <a:lnT>
                      <a:noFill/>
                    </a:lnT>
                    <a:lnB>
                      <a:noFill/>
                    </a:lnB>
                    <a:solidFill>
                      <a:srgbClr val="EEF2F6"/>
                    </a:solidFill>
                  </a:tcPr>
                </a:tc>
                <a:tc>
                  <a:txBody>
                    <a:bodyPr/>
                    <a:lstStyle/>
                    <a:p>
                      <a:pPr algn="l" fontAlgn="t">
                        <a:buNone/>
                      </a:pPr>
                      <a:r>
                        <a:rPr lang="en-US" b="0" i="0" dirty="0">
                          <a:effectLst/>
                          <a:latin typeface="Noto serif" panose="02020600060500020200" pitchFamily="18" charset="0"/>
                        </a:rPr>
                        <a:t>✓</a:t>
                      </a:r>
                    </a:p>
                  </a:txBody>
                  <a:tcPr>
                    <a:lnL>
                      <a:noFill/>
                    </a:lnL>
                    <a:lnR>
                      <a:noFill/>
                    </a:lnR>
                    <a:lnT>
                      <a:noFill/>
                    </a:lnT>
                    <a:lnB>
                      <a:noFill/>
                    </a:lnB>
                    <a:solidFill>
                      <a:srgbClr val="EEF2F6"/>
                    </a:solidFill>
                  </a:tcPr>
                </a:tc>
                <a:extLst>
                  <a:ext uri="{0D108BD9-81ED-4DB2-BD59-A6C34878D82A}">
                    <a16:rowId xmlns:a16="http://schemas.microsoft.com/office/drawing/2014/main" val="3337862671"/>
                  </a:ext>
                </a:extLst>
              </a:tr>
            </a:tbl>
          </a:graphicData>
        </a:graphic>
      </p:graphicFrame>
      <p:sp>
        <p:nvSpPr>
          <p:cNvPr id="9" name="TextBox 8">
            <a:extLst>
              <a:ext uri="{FF2B5EF4-FFF2-40B4-BE49-F238E27FC236}">
                <a16:creationId xmlns:a16="http://schemas.microsoft.com/office/drawing/2014/main" id="{B25CC5B3-9A20-E2FB-7A06-BE3F79C1BFD0}"/>
              </a:ext>
            </a:extLst>
          </p:cNvPr>
          <p:cNvSpPr txBox="1"/>
          <p:nvPr/>
        </p:nvSpPr>
        <p:spPr>
          <a:xfrm>
            <a:off x="930565" y="5101856"/>
            <a:ext cx="6183103" cy="646331"/>
          </a:xfrm>
          <a:prstGeom prst="rect">
            <a:avLst/>
          </a:prstGeom>
          <a:noFill/>
        </p:spPr>
        <p:txBody>
          <a:bodyPr wrap="none" rtlCol="0">
            <a:spAutoFit/>
          </a:bodyPr>
          <a:lstStyle/>
          <a:p>
            <a:r>
              <a:rPr lang="en-US" altLang="en-US" i="1" dirty="0">
                <a:solidFill>
                  <a:srgbClr val="3D3B49"/>
                </a:solidFill>
                <a:latin typeface="Noto serif" panose="02020600060500020200" pitchFamily="18" charset="0"/>
              </a:rPr>
              <a:t>Summary of features for TGI, </a:t>
            </a:r>
            <a:r>
              <a:rPr lang="en-US" altLang="en-US" i="1" dirty="0" err="1">
                <a:solidFill>
                  <a:srgbClr val="3D3B49"/>
                </a:solidFill>
                <a:latin typeface="Noto serif" panose="02020600060500020200" pitchFamily="18" charset="0"/>
              </a:rPr>
              <a:t>vLLM</a:t>
            </a:r>
            <a:r>
              <a:rPr lang="en-US" altLang="en-US" i="1" dirty="0">
                <a:solidFill>
                  <a:srgbClr val="3D3B49"/>
                </a:solidFill>
                <a:latin typeface="Noto serif" panose="02020600060500020200" pitchFamily="18" charset="0"/>
              </a:rPr>
              <a:t>, and </a:t>
            </a:r>
            <a:r>
              <a:rPr lang="en-US" altLang="en-US" i="1" dirty="0" err="1">
                <a:solidFill>
                  <a:srgbClr val="3D3B49"/>
                </a:solidFill>
                <a:latin typeface="Noto serif" panose="02020600060500020200" pitchFamily="18" charset="0"/>
              </a:rPr>
              <a:t>TensorRT</a:t>
            </a:r>
            <a:r>
              <a:rPr lang="en-US" altLang="en-US" i="1" dirty="0">
                <a:solidFill>
                  <a:srgbClr val="3D3B49"/>
                </a:solidFill>
                <a:latin typeface="Noto serif" panose="02020600060500020200" pitchFamily="18" charset="0"/>
              </a:rPr>
              <a:t>-LLM</a:t>
            </a:r>
            <a:endParaRPr lang="en-US" altLang="en-US" sz="2800" dirty="0">
              <a:latin typeface="Arial" panose="020B0604020202020204" pitchFamily="34" charset="0"/>
            </a:endParaRPr>
          </a:p>
          <a:p>
            <a:endParaRPr lang="en-US" dirty="0"/>
          </a:p>
        </p:txBody>
      </p:sp>
    </p:spTree>
    <p:extLst>
      <p:ext uri="{BB962C8B-B14F-4D97-AF65-F5344CB8AC3E}">
        <p14:creationId xmlns:p14="http://schemas.microsoft.com/office/powerpoint/2010/main" val="77394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3C3DF-A20F-A350-81F2-E9B23D11FC34}"/>
              </a:ext>
            </a:extLst>
          </p:cNvPr>
          <p:cNvSpPr>
            <a:spLocks noGrp="1"/>
          </p:cNvSpPr>
          <p:nvPr>
            <p:ph type="title"/>
          </p:nvPr>
        </p:nvSpPr>
        <p:spPr/>
        <p:txBody>
          <a:bodyPr/>
          <a:lstStyle/>
          <a:p>
            <a:r>
              <a:rPr lang="en-US" dirty="0"/>
              <a:t>Embedding</a:t>
            </a:r>
          </a:p>
        </p:txBody>
      </p:sp>
      <p:pic>
        <p:nvPicPr>
          <p:cNvPr id="4" name="Content Placeholder 3">
            <a:extLst>
              <a:ext uri="{FF2B5EF4-FFF2-40B4-BE49-F238E27FC236}">
                <a16:creationId xmlns:a16="http://schemas.microsoft.com/office/drawing/2014/main" id="{B07D2386-BAEF-A1C3-8458-2EEBCDBF4ABD}"/>
              </a:ext>
            </a:extLst>
          </p:cNvPr>
          <p:cNvPicPr>
            <a:picLocks noGrp="1" noChangeAspect="1"/>
          </p:cNvPicPr>
          <p:nvPr>
            <p:ph idx="1"/>
          </p:nvPr>
        </p:nvPicPr>
        <p:blipFill>
          <a:blip r:embed="rId2"/>
          <a:stretch>
            <a:fillRect/>
          </a:stretch>
        </p:blipFill>
        <p:spPr>
          <a:xfrm>
            <a:off x="838200" y="2349448"/>
            <a:ext cx="10515600" cy="2984716"/>
          </a:xfrm>
          <a:prstGeom prst="rect">
            <a:avLst/>
          </a:prstGeom>
        </p:spPr>
      </p:pic>
      <p:sp>
        <p:nvSpPr>
          <p:cNvPr id="5" name="TextBox 4">
            <a:extLst>
              <a:ext uri="{FF2B5EF4-FFF2-40B4-BE49-F238E27FC236}">
                <a16:creationId xmlns:a16="http://schemas.microsoft.com/office/drawing/2014/main" id="{9FF8CA66-4FD6-19D2-A1FE-880B7FD35F02}"/>
              </a:ext>
            </a:extLst>
          </p:cNvPr>
          <p:cNvSpPr txBox="1"/>
          <p:nvPr/>
        </p:nvSpPr>
        <p:spPr>
          <a:xfrm>
            <a:off x="1401774" y="1650736"/>
            <a:ext cx="8318239" cy="369332"/>
          </a:xfrm>
          <a:prstGeom prst="rect">
            <a:avLst/>
          </a:prstGeom>
          <a:noFill/>
        </p:spPr>
        <p:txBody>
          <a:bodyPr wrap="none" rtlCol="0">
            <a:spAutoFit/>
          </a:bodyPr>
          <a:lstStyle/>
          <a:p>
            <a:r>
              <a:rPr lang="en-US" dirty="0"/>
              <a:t>Each word will be represented into a vector which is basically answer to questions </a:t>
            </a:r>
          </a:p>
        </p:txBody>
      </p:sp>
    </p:spTree>
    <p:extLst>
      <p:ext uri="{BB962C8B-B14F-4D97-AF65-F5344CB8AC3E}">
        <p14:creationId xmlns:p14="http://schemas.microsoft.com/office/powerpoint/2010/main" val="2957288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1B2B030-4738-4359-9E46-144B7C8BFF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 y="8300"/>
            <a:ext cx="12193117" cy="68497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1" name="Rectangle 10">
            <a:extLst>
              <a:ext uri="{FF2B5EF4-FFF2-40B4-BE49-F238E27FC236}">
                <a16:creationId xmlns:a16="http://schemas.microsoft.com/office/drawing/2014/main" id="{E722B2DD-E14D-4972-9D98-5D6E61B1B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4CFE4370-E092-2607-85FB-4D2A3FAA45BB}"/>
              </a:ext>
            </a:extLst>
          </p:cNvPr>
          <p:cNvPicPr>
            <a:picLocks noGrp="1" noChangeAspect="1"/>
          </p:cNvPicPr>
          <p:nvPr>
            <p:ph idx="1"/>
          </p:nvPr>
        </p:nvPicPr>
        <p:blipFill>
          <a:blip r:embed="rId2"/>
          <a:srcRect b="15943"/>
          <a:stretch>
            <a:fillRect/>
          </a:stretch>
        </p:blipFill>
        <p:spPr>
          <a:xfrm>
            <a:off x="20" y="10"/>
            <a:ext cx="12191980" cy="6866290"/>
          </a:xfrm>
          <a:prstGeom prst="rect">
            <a:avLst/>
          </a:prstGeom>
        </p:spPr>
      </p:pic>
    </p:spTree>
    <p:extLst>
      <p:ext uri="{BB962C8B-B14F-4D97-AF65-F5344CB8AC3E}">
        <p14:creationId xmlns:p14="http://schemas.microsoft.com/office/powerpoint/2010/main" val="1659366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E2F36-3D09-92F7-71A3-AE1907410DF6}"/>
              </a:ext>
            </a:extLst>
          </p:cNvPr>
          <p:cNvSpPr>
            <a:spLocks noGrp="1"/>
          </p:cNvSpPr>
          <p:nvPr>
            <p:ph type="title"/>
          </p:nvPr>
        </p:nvSpPr>
        <p:spPr/>
        <p:txBody>
          <a:bodyPr/>
          <a:lstStyle/>
          <a:p>
            <a:r>
              <a:rPr lang="en-US" dirty="0"/>
              <a:t>Static Embedding</a:t>
            </a:r>
          </a:p>
        </p:txBody>
      </p:sp>
      <p:sp>
        <p:nvSpPr>
          <p:cNvPr id="3" name="Content Placeholder 2">
            <a:extLst>
              <a:ext uri="{FF2B5EF4-FFF2-40B4-BE49-F238E27FC236}">
                <a16:creationId xmlns:a16="http://schemas.microsoft.com/office/drawing/2014/main" id="{4A6B7165-4346-0601-F9D6-FAE25C08EAC6}"/>
              </a:ext>
            </a:extLst>
          </p:cNvPr>
          <p:cNvSpPr>
            <a:spLocks noGrp="1"/>
          </p:cNvSpPr>
          <p:nvPr>
            <p:ph idx="1"/>
          </p:nvPr>
        </p:nvSpPr>
        <p:spPr/>
        <p:txBody>
          <a:bodyPr/>
          <a:lstStyle/>
          <a:p>
            <a:r>
              <a:rPr lang="en-US" dirty="0"/>
              <a:t>Glove </a:t>
            </a:r>
          </a:p>
          <a:p>
            <a:r>
              <a:rPr lang="en-US" dirty="0"/>
              <a:t>Word 2 Vec</a:t>
            </a:r>
          </a:p>
        </p:txBody>
      </p:sp>
    </p:spTree>
    <p:extLst>
      <p:ext uri="{BB962C8B-B14F-4D97-AF65-F5344CB8AC3E}">
        <p14:creationId xmlns:p14="http://schemas.microsoft.com/office/powerpoint/2010/main" val="3555617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a:extLst>
              <a:ext uri="{FF2B5EF4-FFF2-40B4-BE49-F238E27FC236}">
                <a16:creationId xmlns:a16="http://schemas.microsoft.com/office/drawing/2014/main" id="{719A8930-905B-74CA-C27C-5D5840145A11}"/>
              </a:ext>
            </a:extLst>
          </p:cNvPr>
          <p:cNvPicPr>
            <a:picLocks noGrp="1" noChangeAspect="1"/>
          </p:cNvPicPr>
          <p:nvPr>
            <p:ph idx="1"/>
          </p:nvPr>
        </p:nvPicPr>
        <p:blipFill>
          <a:blip r:embed="rId2"/>
          <a:srcRect l="426" r="-1" b="-1"/>
          <a:stretch>
            <a:fillRect/>
          </a:stretch>
        </p:blipFill>
        <p:spPr>
          <a:xfrm>
            <a:off x="20" y="1282"/>
            <a:ext cx="12191980" cy="6856718"/>
          </a:xfrm>
          <a:prstGeom prst="rect">
            <a:avLst/>
          </a:prstGeom>
        </p:spPr>
      </p:pic>
    </p:spTree>
    <p:extLst>
      <p:ext uri="{BB962C8B-B14F-4D97-AF65-F5344CB8AC3E}">
        <p14:creationId xmlns:p14="http://schemas.microsoft.com/office/powerpoint/2010/main" val="37614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FA69B-4123-18BE-3AE2-69A5C828D0E2}"/>
              </a:ext>
            </a:extLst>
          </p:cNvPr>
          <p:cNvSpPr>
            <a:spLocks noGrp="1"/>
          </p:cNvSpPr>
          <p:nvPr>
            <p:ph type="title"/>
          </p:nvPr>
        </p:nvSpPr>
        <p:spPr/>
        <p:txBody>
          <a:bodyPr/>
          <a:lstStyle/>
          <a:p>
            <a:r>
              <a:rPr lang="en-US" dirty="0"/>
              <a:t>Contextual Embeddings</a:t>
            </a:r>
          </a:p>
        </p:txBody>
      </p:sp>
      <p:sp>
        <p:nvSpPr>
          <p:cNvPr id="3" name="Content Placeholder 2">
            <a:extLst>
              <a:ext uri="{FF2B5EF4-FFF2-40B4-BE49-F238E27FC236}">
                <a16:creationId xmlns:a16="http://schemas.microsoft.com/office/drawing/2014/main" id="{E4064072-CDB2-9379-4D0A-DE65FDEA2B9A}"/>
              </a:ext>
            </a:extLst>
          </p:cNvPr>
          <p:cNvSpPr>
            <a:spLocks noGrp="1"/>
          </p:cNvSpPr>
          <p:nvPr>
            <p:ph idx="1"/>
          </p:nvPr>
        </p:nvSpPr>
        <p:spPr/>
        <p:txBody>
          <a:bodyPr/>
          <a:lstStyle/>
          <a:p>
            <a:r>
              <a:rPr lang="en-US" dirty="0"/>
              <a:t>Contextual embedding models process the entire sequence of words in a sentence. </a:t>
            </a:r>
          </a:p>
          <a:p>
            <a:r>
              <a:rPr lang="en-US" dirty="0"/>
              <a:t>They create a vector representation for each word that reflects its specific role and meaning within that particular sentence. </a:t>
            </a:r>
          </a:p>
          <a:p>
            <a:r>
              <a:rPr lang="en-US" dirty="0"/>
              <a:t>This allows them to capture the nuanced meaning, which is crucial for understanding idiomatic expressions, homonyms, and complex sentences. </a:t>
            </a:r>
          </a:p>
          <a:p>
            <a:pPr marL="0" indent="0">
              <a:buNone/>
            </a:pPr>
            <a:br>
              <a:rPr lang="en-US" dirty="0"/>
            </a:br>
            <a:endParaRPr lang="en-US" dirty="0"/>
          </a:p>
          <a:p>
            <a:endParaRPr lang="en-US" dirty="0"/>
          </a:p>
        </p:txBody>
      </p:sp>
    </p:spTree>
    <p:extLst>
      <p:ext uri="{BB962C8B-B14F-4D97-AF65-F5344CB8AC3E}">
        <p14:creationId xmlns:p14="http://schemas.microsoft.com/office/powerpoint/2010/main" val="3042489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descr="A blue background with white text&#10;&#10;AI-generated content may be incorrect.">
            <a:extLst>
              <a:ext uri="{FF2B5EF4-FFF2-40B4-BE49-F238E27FC236}">
                <a16:creationId xmlns:a16="http://schemas.microsoft.com/office/drawing/2014/main" id="{B3B8F74D-9B3A-C331-98BA-7580DC49110A}"/>
              </a:ext>
            </a:extLst>
          </p:cNvPr>
          <p:cNvPicPr>
            <a:picLocks noGrp="1" noChangeAspect="1"/>
          </p:cNvPicPr>
          <p:nvPr>
            <p:ph idx="1"/>
          </p:nvPr>
        </p:nvPicPr>
        <p:blipFill>
          <a:blip r:embed="rId2"/>
          <a:srcRect r="22207" b="-1"/>
          <a:stretch>
            <a:fillRect/>
          </a:stretch>
        </p:blipFill>
        <p:spPr>
          <a:xfrm>
            <a:off x="20" y="1282"/>
            <a:ext cx="12191980" cy="6856718"/>
          </a:xfrm>
          <a:prstGeom prst="rect">
            <a:avLst/>
          </a:prstGeom>
        </p:spPr>
      </p:pic>
      <p:sp>
        <p:nvSpPr>
          <p:cNvPr id="22" name="U-Turn Arrow 21">
            <a:extLst>
              <a:ext uri="{FF2B5EF4-FFF2-40B4-BE49-F238E27FC236}">
                <a16:creationId xmlns:a16="http://schemas.microsoft.com/office/drawing/2014/main" id="{9C70D6B9-6573-8727-24C0-5561EB749EBE}"/>
              </a:ext>
            </a:extLst>
          </p:cNvPr>
          <p:cNvSpPr/>
          <p:nvPr/>
        </p:nvSpPr>
        <p:spPr>
          <a:xfrm rot="10800000">
            <a:off x="3138616" y="4707924"/>
            <a:ext cx="5684108" cy="691979"/>
          </a:xfrm>
          <a:prstGeom prst="utur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U-Turn Arrow 22">
            <a:extLst>
              <a:ext uri="{FF2B5EF4-FFF2-40B4-BE49-F238E27FC236}">
                <a16:creationId xmlns:a16="http://schemas.microsoft.com/office/drawing/2014/main" id="{74823350-C5E9-C01F-517F-5A89CF8EC50A}"/>
              </a:ext>
            </a:extLst>
          </p:cNvPr>
          <p:cNvSpPr/>
          <p:nvPr/>
        </p:nvSpPr>
        <p:spPr>
          <a:xfrm rot="10800000">
            <a:off x="2376616" y="2364259"/>
            <a:ext cx="5684108" cy="691979"/>
          </a:xfrm>
          <a:prstGeom prst="utur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a:extLst>
              <a:ext uri="{FF2B5EF4-FFF2-40B4-BE49-F238E27FC236}">
                <a16:creationId xmlns:a16="http://schemas.microsoft.com/office/drawing/2014/main" id="{DDFB7A11-9DB8-2041-D3BC-473F862FB075}"/>
              </a:ext>
            </a:extLst>
          </p:cNvPr>
          <p:cNvSpPr txBox="1"/>
          <p:nvPr/>
        </p:nvSpPr>
        <p:spPr>
          <a:xfrm>
            <a:off x="2063578" y="753762"/>
            <a:ext cx="6956854" cy="830997"/>
          </a:xfrm>
          <a:prstGeom prst="rect">
            <a:avLst/>
          </a:prstGeom>
          <a:noFill/>
        </p:spPr>
        <p:txBody>
          <a:bodyPr wrap="square" rtlCol="0">
            <a:spAutoFit/>
          </a:bodyPr>
          <a:lstStyle/>
          <a:p>
            <a:r>
              <a:rPr lang="en-US" sz="2400" b="1" dirty="0">
                <a:solidFill>
                  <a:schemeClr val="bg1"/>
                </a:solidFill>
                <a:latin typeface="Calibri" panose="020F0502020204030204" pitchFamily="34" charset="0"/>
                <a:cs typeface="Calibri" panose="020F0502020204030204" pitchFamily="34" charset="0"/>
              </a:rPr>
              <a:t>Embedding of Track +  Train give Contextual Embedding </a:t>
            </a:r>
          </a:p>
        </p:txBody>
      </p:sp>
    </p:spTree>
    <p:extLst>
      <p:ext uri="{BB962C8B-B14F-4D97-AF65-F5344CB8AC3E}">
        <p14:creationId xmlns:p14="http://schemas.microsoft.com/office/powerpoint/2010/main" val="24928269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2117</TotalTime>
  <Words>1519</Words>
  <Application>Microsoft Macintosh PowerPoint</Application>
  <PresentationFormat>Widescreen</PresentationFormat>
  <Paragraphs>361</Paragraphs>
  <Slides>32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Aptos</vt:lpstr>
      <vt:lpstr>Aptos Display</vt:lpstr>
      <vt:lpstr>Arial</vt:lpstr>
      <vt:lpstr>Calibri</vt:lpstr>
      <vt:lpstr>Chivo Mono</vt:lpstr>
      <vt:lpstr>NeueAlteGrotesk</vt:lpstr>
      <vt:lpstr>Noto serif</vt:lpstr>
      <vt:lpstr>Office Theme</vt:lpstr>
      <vt:lpstr>Transformers</vt:lpstr>
      <vt:lpstr>AI Engineer</vt:lpstr>
      <vt:lpstr>RNN &amp; Limitations</vt:lpstr>
      <vt:lpstr>Embedding</vt:lpstr>
      <vt:lpstr>PowerPoint Presentation</vt:lpstr>
      <vt:lpstr>Static Embedding</vt:lpstr>
      <vt:lpstr>PowerPoint Presentation</vt:lpstr>
      <vt:lpstr>Contextual Embeddings</vt:lpstr>
      <vt:lpstr>PowerPoint Presentation</vt:lpstr>
      <vt:lpstr>Transformers</vt:lpstr>
      <vt:lpstr>With an Example</vt:lpstr>
      <vt:lpstr>Attention is All you need</vt:lpstr>
      <vt:lpstr>It is actually a Matrix</vt:lpstr>
      <vt:lpstr>Query --- Key ---  Value </vt:lpstr>
      <vt:lpstr>PowerPoint Presentation</vt:lpstr>
      <vt:lpstr>PowerPoint Presentation</vt:lpstr>
      <vt:lpstr>PowerPoint Presentation</vt:lpstr>
      <vt:lpstr>PowerPoint Presentation</vt:lpstr>
      <vt:lpstr>In short</vt:lpstr>
      <vt:lpstr>Multi Head Attention</vt:lpstr>
      <vt:lpstr>GPU Primer</vt:lpstr>
      <vt:lpstr>AI – Embarrassingly Parallel</vt:lpstr>
      <vt:lpstr>PowerPoint Presentation</vt:lpstr>
      <vt:lpstr>Memory Heirarchy</vt:lpstr>
      <vt:lpstr>Selecting GPU for LLM</vt:lpstr>
      <vt:lpstr>Reading GPU data sheet</vt:lpstr>
      <vt:lpstr>PowerPoint Presentation</vt:lpstr>
      <vt:lpstr>PowerPoint Presentation</vt:lpstr>
      <vt:lpstr>Memory Bound</vt:lpstr>
      <vt:lpstr>LLM Inference Optimization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Gururaj, Prabhu</dc:creator>
  <cp:lastModifiedBy>Gururaj, Prabhu</cp:lastModifiedBy>
  <cp:revision>24</cp:revision>
  <dcterms:created xsi:type="dcterms:W3CDTF">2025-08-27T02:11:43Z</dcterms:created>
  <dcterms:modified xsi:type="dcterms:W3CDTF">2025-08-28T13:59:05Z</dcterms:modified>
</cp:coreProperties>
</file>